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5143500" cx="9144000"/>
  <p:notesSz cx="6858000" cy="9144000"/>
  <p:embeddedFontLst>
    <p:embeddedFont>
      <p:font typeface="Anton"/>
      <p:regular r:id="rId70"/>
    </p:embeddedFont>
    <p:embeddedFont>
      <p:font typeface="Lato"/>
      <p:regular r:id="rId71"/>
      <p:bold r:id="rId72"/>
      <p:italic r:id="rId73"/>
      <p:boldItalic r:id="rId74"/>
    </p:embeddedFont>
    <p:embeddedFont>
      <p:font typeface="Lato Light"/>
      <p:regular r:id="rId75"/>
      <p:bold r:id="rId76"/>
      <p:italic r:id="rId77"/>
      <p:boldItalic r:id="rId78"/>
    </p:embeddedFont>
    <p:embeddedFont>
      <p:font typeface="Helvetica Neue"/>
      <p:regular r:id="rId79"/>
      <p:bold r:id="rId80"/>
      <p:italic r:id="rId81"/>
      <p:boldItalic r:id="rId82"/>
    </p:embeddedFont>
    <p:embeddedFont>
      <p:font typeface="Helvetica Neue Light"/>
      <p:regular r:id="rId83"/>
      <p:bold r:id="rId84"/>
      <p:italic r:id="rId85"/>
      <p:boldItalic r:id="rId86"/>
    </p:embeddedFont>
    <p:embeddedFont>
      <p:font typeface="DM Sans"/>
      <p:regular r:id="rId87"/>
      <p:bold r:id="rId88"/>
      <p:italic r:id="rId89"/>
      <p:boldItalic r:id="rId9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37.xml"/><Relationship Id="rId86" Type="http://schemas.openxmlformats.org/officeDocument/2006/relationships/font" Target="fonts/HelveticaNeueLight-boldItalic.fntdata"/><Relationship Id="rId41" Type="http://schemas.openxmlformats.org/officeDocument/2006/relationships/slide" Target="slides/slide36.xml"/><Relationship Id="rId85" Type="http://schemas.openxmlformats.org/officeDocument/2006/relationships/font" Target="fonts/HelveticaNeueLight-italic.fntdata"/><Relationship Id="rId44" Type="http://schemas.openxmlformats.org/officeDocument/2006/relationships/slide" Target="slides/slide39.xml"/><Relationship Id="rId88" Type="http://schemas.openxmlformats.org/officeDocument/2006/relationships/font" Target="fonts/DMSans-bold.fntdata"/><Relationship Id="rId43" Type="http://schemas.openxmlformats.org/officeDocument/2006/relationships/slide" Target="slides/slide38.xml"/><Relationship Id="rId87" Type="http://schemas.openxmlformats.org/officeDocument/2006/relationships/font" Target="fonts/DMSans-regular.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DMSans-italic.fntdata"/><Relationship Id="rId80" Type="http://schemas.openxmlformats.org/officeDocument/2006/relationships/font" Target="fonts/HelveticaNeue-bold.fntdata"/><Relationship Id="rId82" Type="http://schemas.openxmlformats.org/officeDocument/2006/relationships/font" Target="fonts/HelveticaNeue-boldItalic.fntdata"/><Relationship Id="rId81" Type="http://schemas.openxmlformats.org/officeDocument/2006/relationships/font" Target="fonts/HelveticaNeue-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italic.fntdata"/><Relationship Id="rId72" Type="http://schemas.openxmlformats.org/officeDocument/2006/relationships/font" Target="fonts/Lato-bold.fntdata"/><Relationship Id="rId31" Type="http://schemas.openxmlformats.org/officeDocument/2006/relationships/slide" Target="slides/slide26.xml"/><Relationship Id="rId75" Type="http://schemas.openxmlformats.org/officeDocument/2006/relationships/font" Target="fonts/LatoLight-regular.fntdata"/><Relationship Id="rId30" Type="http://schemas.openxmlformats.org/officeDocument/2006/relationships/slide" Target="slides/slide25.xml"/><Relationship Id="rId74" Type="http://schemas.openxmlformats.org/officeDocument/2006/relationships/font" Target="fonts/Lato-boldItalic.fntdata"/><Relationship Id="rId33" Type="http://schemas.openxmlformats.org/officeDocument/2006/relationships/slide" Target="slides/slide28.xml"/><Relationship Id="rId77" Type="http://schemas.openxmlformats.org/officeDocument/2006/relationships/font" Target="fonts/LatoLight-italic.fntdata"/><Relationship Id="rId32" Type="http://schemas.openxmlformats.org/officeDocument/2006/relationships/slide" Target="slides/slide27.xml"/><Relationship Id="rId76" Type="http://schemas.openxmlformats.org/officeDocument/2006/relationships/font" Target="fonts/LatoLight-bold.fntdata"/><Relationship Id="rId35" Type="http://schemas.openxmlformats.org/officeDocument/2006/relationships/slide" Target="slides/slide30.xml"/><Relationship Id="rId79" Type="http://schemas.openxmlformats.org/officeDocument/2006/relationships/font" Target="fonts/HelveticaNeue-regular.fntdata"/><Relationship Id="rId34" Type="http://schemas.openxmlformats.org/officeDocument/2006/relationships/slide" Target="slides/slide29.xml"/><Relationship Id="rId78" Type="http://schemas.openxmlformats.org/officeDocument/2006/relationships/font" Target="fonts/LatoLight-boldItalic.fntdata"/><Relationship Id="rId71" Type="http://schemas.openxmlformats.org/officeDocument/2006/relationships/font" Target="fonts/Lato-regular.fntdata"/><Relationship Id="rId70" Type="http://schemas.openxmlformats.org/officeDocument/2006/relationships/font" Target="fonts/Anton-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0" Type="http://schemas.openxmlformats.org/officeDocument/2006/relationships/font" Target="fonts/DMSans-boldItalic.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a2011d44bf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a2011d44b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a2011d44b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a2011d44b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a2011d44b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a2011d44b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2011d44b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a2011d44b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e158f38ab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e158f38ab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415ea5d13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415ea5d13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2011d44b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2011d44b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e158f389a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e158f389a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e158f389a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e158f389a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2011d44b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2011d44b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011d44bf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011d44bf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a2011d44b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a2011d44b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2011d44b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a2011d44b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9ed853dfe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9ed853dfe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2f2632c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2f2632c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a25d65cb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a25d65cbc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175dcd22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175dcd22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e175dcd22c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e175dcd22c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175dcd22c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175dcd22c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f27a64521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f27a64521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e175dcd22c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e175dcd22c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e175dcd22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e175dcd22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e175dcd22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e175dcd22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175dcd22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175dcd22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e175dcd22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e175dcd22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e175dcd22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e175dcd22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e175dcd22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e175dcd22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175dcd22c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175dcd22c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e175dcd22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e175dcd22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f6a2b6a8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f6a2b6a8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e158f389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e158f389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175dcd22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175dcd22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6a2b6a856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6a2b6a856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175dcd22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175dcd22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f6a2b6a85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f6a2b6a85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e17b0597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e17b0597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34d0fc4f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34d0fc4f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a2a513c74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a2a513c74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Retomar en clase 4</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2a513c74d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a2a513c74d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a2a513c74d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a2a513c74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2a513c74d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2a513c74d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e158f389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e158f389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2a513c74d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2a513c74d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a2a513c74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a2a513c74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e175dcd22c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e175dcd22c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2a513c74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2a513c74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a2a513c74d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a2a513c74d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Quitar fs del ejemplo, se ve en la clase 6</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a2a513c74d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a2a513c74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Cambiar ejemplo!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e97a60499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e97a60499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e97a60499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e97a60499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97a60499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97a60499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97a60499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97a60499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2011d44b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2011d44b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97a60499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97a60499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e415ea5d13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e415ea5d13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2717ac018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2717ac018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e415ea5d13_2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e415ea5d13_2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e415ea5d13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e415ea5d13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9ed853dfe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9ed853dfe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011d44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011d44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2011d44b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2011d44b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57" name="Google Shape;57;p14"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5"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4" name="Shape 64"/>
        <p:cNvGrpSpPr/>
        <p:nvPr/>
      </p:nvGrpSpPr>
      <p:grpSpPr>
        <a:xfrm>
          <a:off x="0" y="0"/>
          <a:ext cx="0" cy="0"/>
          <a:chOff x="0" y="0"/>
          <a:chExt cx="0" cy="0"/>
        </a:xfrm>
      </p:grpSpPr>
      <p:pic>
        <p:nvPicPr>
          <p:cNvPr id="65" name="Google Shape;65;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70" name="Shape 70"/>
        <p:cNvGrpSpPr/>
        <p:nvPr/>
      </p:nvGrpSpPr>
      <p:grpSpPr>
        <a:xfrm>
          <a:off x="0" y="0"/>
          <a:ext cx="0" cy="0"/>
          <a:chOff x="0" y="0"/>
          <a:chExt cx="0" cy="0"/>
        </a:xfrm>
      </p:grpSpPr>
      <p:sp>
        <p:nvSpPr>
          <p:cNvPr id="71" name="Google Shape;71;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 name="Google Shape;72;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73" name="Shape 73"/>
        <p:cNvGrpSpPr/>
        <p:nvPr/>
      </p:nvGrpSpPr>
      <p:grpSpPr>
        <a:xfrm>
          <a:off x="0" y="0"/>
          <a:ext cx="0" cy="0"/>
          <a:chOff x="0" y="0"/>
          <a:chExt cx="0" cy="0"/>
        </a:xfrm>
      </p:grpSpPr>
      <p:pic>
        <p:nvPicPr>
          <p:cNvPr id="74" name="Google Shape;74;p2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82" name="Google Shape;8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8">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3.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30.png"/><Relationship Id="rId6"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3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png"/><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png"/><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7.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6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5.xml"/><Relationship Id="rId3" Type="http://schemas.openxmlformats.org/officeDocument/2006/relationships/image" Target="../media/image54.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hyperlink" Target="https://coderhouse.hiringroom.com/job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1.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png"/><Relationship Id="rId4"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png"/><Relationship Id="rId4"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png"/><Relationship Id="rId4" Type="http://schemas.openxmlformats.org/officeDocument/2006/relationships/image" Target="../media/image66.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3.png"/><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3.png"/><Relationship Id="rId4"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27"/>
          <p:cNvSpPr txBox="1"/>
          <p:nvPr/>
        </p:nvSpPr>
        <p:spPr>
          <a:xfrm>
            <a:off x="1958400" y="1727025"/>
            <a:ext cx="5227200" cy="142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3600">
                <a:solidFill>
                  <a:srgbClr val="121212"/>
                </a:solidFill>
                <a:latin typeface="Anton"/>
                <a:ea typeface="Anton"/>
                <a:cs typeface="Anton"/>
                <a:sym typeface="Anton"/>
              </a:rPr>
              <a:t>P</a:t>
            </a:r>
            <a:r>
              <a:rPr i="1" lang="en-GB" sz="3600">
                <a:solidFill>
                  <a:srgbClr val="121212"/>
                </a:solidFill>
                <a:latin typeface="Anton"/>
                <a:ea typeface="Anton"/>
                <a:cs typeface="Anton"/>
                <a:sym typeface="Anton"/>
              </a:rPr>
              <a:t>rogramación sincrónica y asincrónica</a:t>
            </a:r>
            <a:endParaRPr i="1" sz="3600">
              <a:solidFill>
                <a:srgbClr val="121212"/>
              </a:solidFill>
              <a:latin typeface="Anton"/>
              <a:ea typeface="Anton"/>
              <a:cs typeface="Anton"/>
              <a:sym typeface="Anton"/>
            </a:endParaRPr>
          </a:p>
        </p:txBody>
      </p:sp>
      <p:sp>
        <p:nvSpPr>
          <p:cNvPr id="90" name="Google Shape;90;p27"/>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3. </a:t>
            </a:r>
            <a:r>
              <a:rPr lang="en-GB" sz="2000">
                <a:solidFill>
                  <a:srgbClr val="121212"/>
                </a:solidFill>
                <a:latin typeface="Helvetica Neue Light"/>
                <a:ea typeface="Helvetica Neue Light"/>
                <a:cs typeface="Helvetica Neue Light"/>
                <a:sym typeface="Helvetica Neue Light"/>
              </a:rPr>
              <a:t> Programación Backend</a:t>
            </a:r>
            <a:endParaRPr>
              <a:solidFill>
                <a:srgbClr val="121212"/>
              </a:solidFill>
              <a:latin typeface="Helvetica Neue Light"/>
              <a:ea typeface="Helvetica Neue Light"/>
              <a:cs typeface="Helvetica Neue Light"/>
              <a:sym typeface="Helvetica Neue Light"/>
            </a:endParaRPr>
          </a:p>
        </p:txBody>
      </p:sp>
      <p:sp>
        <p:nvSpPr>
          <p:cNvPr id="91" name="Google Shape;91;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6"/>
          <p:cNvSpPr txBox="1"/>
          <p:nvPr/>
        </p:nvSpPr>
        <p:spPr>
          <a:xfrm>
            <a:off x="1852500" y="310475"/>
            <a:ext cx="5439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Funciones 2.0</a:t>
            </a:r>
            <a:endParaRPr i="1" sz="3600">
              <a:solidFill>
                <a:srgbClr val="E0FF00"/>
              </a:solidFill>
              <a:latin typeface="Anton"/>
              <a:ea typeface="Anton"/>
              <a:cs typeface="Anton"/>
              <a:sym typeface="Anton"/>
            </a:endParaRPr>
          </a:p>
        </p:txBody>
      </p:sp>
      <p:pic>
        <p:nvPicPr>
          <p:cNvPr id="182" name="Google Shape;182;p36"/>
          <p:cNvPicPr preferRelativeResize="0"/>
          <p:nvPr/>
        </p:nvPicPr>
        <p:blipFill>
          <a:blip r:embed="rId4">
            <a:alphaModFix/>
          </a:blip>
          <a:stretch>
            <a:fillRect/>
          </a:stretch>
        </p:blipFill>
        <p:spPr>
          <a:xfrm>
            <a:off x="2539763" y="1343450"/>
            <a:ext cx="4216875" cy="2811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Nueva d</a:t>
            </a:r>
            <a:r>
              <a:rPr i="1" lang="en-GB" sz="3600">
                <a:latin typeface="Anton"/>
                <a:ea typeface="Anton"/>
                <a:cs typeface="Anton"/>
                <a:sym typeface="Anton"/>
              </a:rPr>
              <a:t>eclaración de funciones</a:t>
            </a:r>
            <a:endParaRPr i="1" sz="3600">
              <a:latin typeface="Anton"/>
              <a:ea typeface="Anton"/>
              <a:cs typeface="Anton"/>
              <a:sym typeface="Anton"/>
            </a:endParaRPr>
          </a:p>
        </p:txBody>
      </p:sp>
      <p:pic>
        <p:nvPicPr>
          <p:cNvPr id="188" name="Google Shape;188;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89" name="Google Shape;189;p37"/>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190" name="Google Shape;190;p37"/>
          <p:cNvSpPr txBox="1"/>
          <p:nvPr/>
        </p:nvSpPr>
        <p:spPr>
          <a:xfrm>
            <a:off x="456600" y="1235650"/>
            <a:ext cx="8298000" cy="35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La </a:t>
            </a:r>
            <a:r>
              <a:rPr b="1" lang="en-GB" sz="2000">
                <a:latin typeface="Helvetica Neue"/>
                <a:ea typeface="Helvetica Neue"/>
                <a:cs typeface="Helvetica Neue"/>
                <a:sym typeface="Helvetica Neue"/>
              </a:rPr>
              <a:t>nueva sintaxis</a:t>
            </a:r>
            <a:r>
              <a:rPr lang="en-GB" sz="2000">
                <a:latin typeface="Helvetica Neue Light"/>
                <a:ea typeface="Helvetica Neue Light"/>
                <a:cs typeface="Helvetica Neue Light"/>
                <a:sym typeface="Helvetica Neue Light"/>
              </a:rPr>
              <a:t> consiste en </a:t>
            </a:r>
            <a:r>
              <a:rPr b="1" lang="en-GB" sz="2000">
                <a:latin typeface="Helvetica Neue"/>
                <a:ea typeface="Helvetica Neue"/>
                <a:cs typeface="Helvetica Neue"/>
                <a:sym typeface="Helvetica Neue"/>
              </a:rPr>
              <a:t>declarar únicamente los parámetros</a:t>
            </a:r>
            <a:r>
              <a:rPr lang="en-GB" sz="2000">
                <a:latin typeface="Helvetica Neue Light"/>
                <a:ea typeface="Helvetica Neue Light"/>
                <a:cs typeface="Helvetica Neue Light"/>
                <a:sym typeface="Helvetica Neue Light"/>
              </a:rPr>
              <a:t>, y luego </a:t>
            </a:r>
            <a:r>
              <a:rPr b="1" lang="en-GB" sz="2000">
                <a:latin typeface="Helvetica Neue"/>
                <a:ea typeface="Helvetica Neue"/>
                <a:cs typeface="Helvetica Neue"/>
                <a:sym typeface="Helvetica Neue"/>
              </a:rPr>
              <a:t>conectarlos </a:t>
            </a:r>
            <a:r>
              <a:rPr lang="en-GB" sz="2000">
                <a:latin typeface="Helvetica Neue Light"/>
                <a:ea typeface="Helvetica Neue Light"/>
                <a:cs typeface="Helvetica Neue Light"/>
                <a:sym typeface="Helvetica Neue Light"/>
              </a:rPr>
              <a:t>con el cuerpo de la función </a:t>
            </a:r>
            <a:r>
              <a:rPr b="1" lang="en-GB" sz="2000">
                <a:latin typeface="Helvetica Neue"/>
                <a:ea typeface="Helvetica Neue"/>
                <a:cs typeface="Helvetica Neue"/>
                <a:sym typeface="Helvetica Neue"/>
              </a:rPr>
              <a:t>mediante </a:t>
            </a:r>
            <a:r>
              <a:rPr lang="en-GB" sz="2000">
                <a:latin typeface="Helvetica Neue Light"/>
                <a:ea typeface="Helvetica Neue Light"/>
                <a:cs typeface="Helvetica Neue Light"/>
                <a:sym typeface="Helvetica Neue Light"/>
              </a:rPr>
              <a:t>el </a:t>
            </a:r>
            <a:r>
              <a:rPr b="1" lang="en-GB" sz="2000">
                <a:latin typeface="Helvetica Neue"/>
                <a:ea typeface="Helvetica Neue"/>
                <a:cs typeface="Helvetica Neue"/>
                <a:sym typeface="Helvetica Neue"/>
              </a:rPr>
              <a:t>operador =&gt; </a:t>
            </a:r>
            <a:r>
              <a:rPr lang="en-GB" sz="2000">
                <a:latin typeface="Helvetica Neue Light"/>
                <a:ea typeface="Helvetica Neue Light"/>
                <a:cs typeface="Helvetica Neue Light"/>
                <a:sym typeface="Helvetica Neue Light"/>
              </a:rPr>
              <a:t>(flecha gorda, o ‘fat arrow’ en inglés). Veamos un ejemplo:</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latin typeface="Helvetica Neue Light"/>
                <a:ea typeface="Helvetica Neue Light"/>
                <a:cs typeface="Helvetica Neue Light"/>
                <a:sym typeface="Helvetica Neue Light"/>
              </a:rPr>
              <a:t>Nuevo e</a:t>
            </a:r>
            <a:r>
              <a:rPr i="1" lang="en-GB" sz="2000">
                <a:latin typeface="Helvetica Neue Light"/>
                <a:ea typeface="Helvetica Neue Light"/>
                <a:cs typeface="Helvetica Neue Light"/>
                <a:sym typeface="Helvetica Neue Light"/>
              </a:rPr>
              <a:t>stilo (simplificado):  </a:t>
            </a:r>
            <a:endParaRPr i="1" sz="2000">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i="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i="1" lang="en-GB" sz="2000">
                <a:latin typeface="Helvetica Neue Light"/>
                <a:ea typeface="Helvetica Neue Light"/>
                <a:cs typeface="Helvetica Neue Light"/>
                <a:sym typeface="Helvetica Neue Light"/>
              </a:rPr>
              <a:t>Llamada a la función:  </a:t>
            </a:r>
            <a:r>
              <a:rPr b="1" i="1" lang="en-GB" sz="2000">
                <a:latin typeface="Helvetica Neue"/>
                <a:ea typeface="Helvetica Neue"/>
                <a:cs typeface="Helvetica Neue"/>
                <a:sym typeface="Helvetica Neue"/>
              </a:rPr>
              <a:t>mostrar(args)</a:t>
            </a:r>
            <a:r>
              <a:rPr i="1" lang="en-GB" sz="2000">
                <a:latin typeface="Helvetica Neue Light"/>
                <a:ea typeface="Helvetica Neue Light"/>
                <a:cs typeface="Helvetica Neue Light"/>
                <a:sym typeface="Helvetica Neue Light"/>
              </a:rPr>
              <a:t>     </a:t>
            </a:r>
            <a:endParaRPr i="1"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191" name="Google Shape;191;p37"/>
          <p:cNvSpPr txBox="1"/>
          <p:nvPr/>
        </p:nvSpPr>
        <p:spPr>
          <a:xfrm>
            <a:off x="545000" y="3215216"/>
            <a:ext cx="46518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GB" sz="2000">
                <a:solidFill>
                  <a:srgbClr val="569CD6"/>
                </a:solidFill>
                <a:highlight>
                  <a:srgbClr val="1E1E1E"/>
                </a:highlight>
                <a:latin typeface="Courier New"/>
                <a:ea typeface="Courier New"/>
                <a:cs typeface="Courier New"/>
                <a:sym typeface="Courier New"/>
              </a:rPr>
              <a:t>const</a:t>
            </a:r>
            <a:r>
              <a:rPr lang="en-GB" sz="2000">
                <a:solidFill>
                  <a:srgbClr val="D4D4D4"/>
                </a:solidFill>
                <a:highlight>
                  <a:srgbClr val="1E1E1E"/>
                </a:highlight>
                <a:latin typeface="Courier New"/>
                <a:ea typeface="Courier New"/>
                <a:cs typeface="Courier New"/>
                <a:sym typeface="Courier New"/>
              </a:rPr>
              <a:t>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 = (</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r>
              <a:rPr lang="en-GB" sz="2000">
                <a:solidFill>
                  <a:srgbClr val="569CD6"/>
                </a:solidFill>
                <a:highlight>
                  <a:srgbClr val="1E1E1E"/>
                </a:highlight>
                <a:latin typeface="Courier New"/>
                <a:ea typeface="Courier New"/>
                <a:cs typeface="Courier New"/>
                <a:sym typeface="Courier New"/>
              </a:rPr>
              <a:t>=&gt;</a:t>
            </a:r>
            <a:r>
              <a:rPr lang="en-GB" sz="2000">
                <a:solidFill>
                  <a:srgbClr val="D4D4D4"/>
                </a:solidFill>
                <a:highlight>
                  <a:srgbClr val="1E1E1E"/>
                </a:highlight>
                <a:latin typeface="Courier New"/>
                <a:ea typeface="Courier New"/>
                <a:cs typeface="Courier New"/>
                <a:sym typeface="Courier New"/>
              </a:rPr>
              <a:t> {</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  </a:t>
            </a:r>
            <a:r>
              <a:rPr lang="en-GB" sz="2000">
                <a:solidFill>
                  <a:srgbClr val="9CDCFE"/>
                </a:solidFill>
                <a:highlight>
                  <a:srgbClr val="1E1E1E"/>
                </a:highlight>
                <a:latin typeface="Courier New"/>
                <a:ea typeface="Courier New"/>
                <a:cs typeface="Courier New"/>
                <a:sym typeface="Courier New"/>
              </a:rPr>
              <a:t>console</a:t>
            </a:r>
            <a:r>
              <a:rPr lang="en-GB" sz="2000">
                <a:solidFill>
                  <a:srgbClr val="D4D4D4"/>
                </a:solidFill>
                <a:highlight>
                  <a:srgbClr val="1E1E1E"/>
                </a:highlight>
                <a:latin typeface="Courier New"/>
                <a:ea typeface="Courier New"/>
                <a:cs typeface="Courier New"/>
                <a:sym typeface="Courier New"/>
              </a:rPr>
              <a:t>.</a:t>
            </a:r>
            <a:r>
              <a:rPr lang="en-GB" sz="2000">
                <a:solidFill>
                  <a:srgbClr val="DCDCAA"/>
                </a:solidFill>
                <a:highlight>
                  <a:srgbClr val="1E1E1E"/>
                </a:highlight>
                <a:latin typeface="Courier New"/>
                <a:ea typeface="Courier New"/>
                <a:cs typeface="Courier New"/>
                <a:sym typeface="Courier New"/>
              </a:rPr>
              <a:t>log</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8"/>
          <p:cNvSpPr txBox="1"/>
          <p:nvPr/>
        </p:nvSpPr>
        <p:spPr>
          <a:xfrm>
            <a:off x="792550" y="454225"/>
            <a:ext cx="66945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Funciones de un solo parámetro</a:t>
            </a:r>
            <a:endParaRPr sz="3000">
              <a:latin typeface="Anton"/>
              <a:ea typeface="Anton"/>
              <a:cs typeface="Anton"/>
              <a:sym typeface="Anton"/>
            </a:endParaRPr>
          </a:p>
        </p:txBody>
      </p:sp>
      <p:pic>
        <p:nvPicPr>
          <p:cNvPr id="197" name="Google Shape;197;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8" name="Google Shape;198;p38"/>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199" name="Google Shape;199;p38"/>
          <p:cNvSpPr txBox="1"/>
          <p:nvPr/>
        </p:nvSpPr>
        <p:spPr>
          <a:xfrm>
            <a:off x="792550" y="1235650"/>
            <a:ext cx="7962000" cy="308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el caso de que la función reciba </a:t>
            </a:r>
            <a:r>
              <a:rPr b="1" lang="en-GB" sz="2000">
                <a:latin typeface="Helvetica Neue"/>
                <a:ea typeface="Helvetica Neue"/>
                <a:cs typeface="Helvetica Neue"/>
                <a:sym typeface="Helvetica Neue"/>
              </a:rPr>
              <a:t>un solo parámetro</a:t>
            </a:r>
            <a:r>
              <a:rPr lang="en-GB" sz="2000">
                <a:latin typeface="Helvetica Neue Light"/>
                <a:ea typeface="Helvetica Neue Light"/>
                <a:cs typeface="Helvetica Neue Light"/>
                <a:sym typeface="Helvetica Neue Light"/>
              </a:rPr>
              <a:t>, los </a:t>
            </a:r>
            <a:r>
              <a:rPr b="1" lang="en-GB" sz="2000">
                <a:latin typeface="Helvetica Neue"/>
                <a:ea typeface="Helvetica Neue"/>
                <a:cs typeface="Helvetica Neue"/>
                <a:sym typeface="Helvetica Neue"/>
              </a:rPr>
              <a:t>paréntesis </a:t>
            </a:r>
            <a:r>
              <a:rPr lang="en-GB" sz="2000">
                <a:latin typeface="Helvetica Neue Light"/>
                <a:ea typeface="Helvetica Neue Light"/>
                <a:cs typeface="Helvetica Neue Light"/>
                <a:sym typeface="Helvetica Neue Light"/>
              </a:rPr>
              <a:t>se vuelven </a:t>
            </a:r>
            <a:r>
              <a:rPr b="1" lang="en-GB" sz="2000">
                <a:latin typeface="Helvetica Neue"/>
                <a:ea typeface="Helvetica Neue"/>
                <a:cs typeface="Helvetica Neue"/>
                <a:sym typeface="Helvetica Neue"/>
              </a:rPr>
              <a:t>opcionales</a:t>
            </a:r>
            <a:r>
              <a:rPr lang="en-GB" sz="2000">
                <a:latin typeface="Helvetica Neue Light"/>
                <a:ea typeface="Helvetica Neue Light"/>
                <a:cs typeface="Helvetica Neue Light"/>
                <a:sym typeface="Helvetica Neue Light"/>
              </a:rPr>
              <a:t>, pudiendo escribir</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La función se podrá usar de la misma manera que las anteriores</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200" name="Google Shape;200;p38"/>
          <p:cNvSpPr txBox="1"/>
          <p:nvPr/>
        </p:nvSpPr>
        <p:spPr>
          <a:xfrm>
            <a:off x="934925" y="2325900"/>
            <a:ext cx="45150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GB" sz="2000">
                <a:solidFill>
                  <a:srgbClr val="569CD6"/>
                </a:solidFill>
                <a:highlight>
                  <a:srgbClr val="1E1E1E"/>
                </a:highlight>
                <a:latin typeface="Courier New"/>
                <a:ea typeface="Courier New"/>
                <a:cs typeface="Courier New"/>
                <a:sym typeface="Courier New"/>
              </a:rPr>
              <a:t>const</a:t>
            </a:r>
            <a:r>
              <a:rPr lang="en-GB" sz="2000">
                <a:solidFill>
                  <a:srgbClr val="D4D4D4"/>
                </a:solidFill>
                <a:highlight>
                  <a:srgbClr val="1E1E1E"/>
                </a:highlight>
                <a:latin typeface="Courier New"/>
                <a:ea typeface="Courier New"/>
                <a:cs typeface="Courier New"/>
                <a:sym typeface="Courier New"/>
              </a:rPr>
              <a:t>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 = </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r>
              <a:rPr lang="en-GB" sz="2000">
                <a:solidFill>
                  <a:srgbClr val="569CD6"/>
                </a:solidFill>
                <a:highlight>
                  <a:srgbClr val="1E1E1E"/>
                </a:highlight>
                <a:latin typeface="Courier New"/>
                <a:ea typeface="Courier New"/>
                <a:cs typeface="Courier New"/>
                <a:sym typeface="Courier New"/>
              </a:rPr>
              <a:t>=&gt;</a:t>
            </a:r>
            <a:r>
              <a:rPr lang="en-GB" sz="2000">
                <a:solidFill>
                  <a:srgbClr val="D4D4D4"/>
                </a:solidFill>
                <a:highlight>
                  <a:srgbClr val="1E1E1E"/>
                </a:highlight>
                <a:latin typeface="Courier New"/>
                <a:ea typeface="Courier New"/>
                <a:cs typeface="Courier New"/>
                <a:sym typeface="Courier New"/>
              </a:rPr>
              <a:t> {</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  </a:t>
            </a:r>
            <a:r>
              <a:rPr lang="en-GB" sz="2000">
                <a:solidFill>
                  <a:srgbClr val="9CDCFE"/>
                </a:solidFill>
                <a:highlight>
                  <a:srgbClr val="1E1E1E"/>
                </a:highlight>
                <a:latin typeface="Courier New"/>
                <a:ea typeface="Courier New"/>
                <a:cs typeface="Courier New"/>
                <a:sym typeface="Courier New"/>
              </a:rPr>
              <a:t>console</a:t>
            </a:r>
            <a:r>
              <a:rPr lang="en-GB" sz="2000">
                <a:solidFill>
                  <a:srgbClr val="D4D4D4"/>
                </a:solidFill>
                <a:highlight>
                  <a:srgbClr val="1E1E1E"/>
                </a:highlight>
                <a:latin typeface="Courier New"/>
                <a:ea typeface="Courier New"/>
                <a:cs typeface="Courier New"/>
                <a:sym typeface="Courier New"/>
              </a:rPr>
              <a:t>.</a:t>
            </a:r>
            <a:r>
              <a:rPr lang="en-GB" sz="2000">
                <a:solidFill>
                  <a:srgbClr val="DCDCAA"/>
                </a:solidFill>
                <a:highlight>
                  <a:srgbClr val="1E1E1E"/>
                </a:highlight>
                <a:latin typeface="Courier New"/>
                <a:ea typeface="Courier New"/>
                <a:cs typeface="Courier New"/>
                <a:sym typeface="Courier New"/>
              </a:rPr>
              <a:t>log</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9"/>
          <p:cNvSpPr txBox="1"/>
          <p:nvPr/>
        </p:nvSpPr>
        <p:spPr>
          <a:xfrm>
            <a:off x="582275" y="454238"/>
            <a:ext cx="66945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Funciones de una sola instrucción</a:t>
            </a:r>
            <a:endParaRPr sz="3000">
              <a:latin typeface="Anton"/>
              <a:ea typeface="Anton"/>
              <a:cs typeface="Anton"/>
              <a:sym typeface="Anton"/>
            </a:endParaRPr>
          </a:p>
        </p:txBody>
      </p:sp>
      <p:pic>
        <p:nvPicPr>
          <p:cNvPr id="206" name="Google Shape;206;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07" name="Google Shape;207;p39"/>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208" name="Google Shape;208;p39"/>
          <p:cNvSpPr txBox="1"/>
          <p:nvPr/>
        </p:nvSpPr>
        <p:spPr>
          <a:xfrm>
            <a:off x="582275" y="1235650"/>
            <a:ext cx="8172300" cy="342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el caso de que el cuerpo de la función conste de una </a:t>
            </a:r>
            <a:r>
              <a:rPr b="1" lang="en-GB" sz="2000">
                <a:latin typeface="Helvetica Neue"/>
                <a:ea typeface="Helvetica Neue"/>
                <a:cs typeface="Helvetica Neue"/>
                <a:sym typeface="Helvetica Neue"/>
              </a:rPr>
              <a:t>única instrucción</a:t>
            </a:r>
            <a:r>
              <a:rPr lang="en-GB" sz="2000">
                <a:latin typeface="Helvetica Neue Light"/>
                <a:ea typeface="Helvetica Neue Light"/>
                <a:cs typeface="Helvetica Neue Light"/>
                <a:sym typeface="Helvetica Neue Light"/>
              </a:rPr>
              <a:t>, las </a:t>
            </a:r>
            <a:r>
              <a:rPr b="1" lang="en-GB" sz="2000">
                <a:latin typeface="Helvetica Neue"/>
                <a:ea typeface="Helvetica Neue"/>
                <a:cs typeface="Helvetica Neue"/>
                <a:sym typeface="Helvetica Neue"/>
              </a:rPr>
              <a:t>llaves </a:t>
            </a:r>
            <a:r>
              <a:rPr lang="en-GB" sz="2000">
                <a:latin typeface="Helvetica Neue Light"/>
                <a:ea typeface="Helvetica Neue Light"/>
                <a:cs typeface="Helvetica Neue Light"/>
                <a:sym typeface="Helvetica Neue Light"/>
              </a:rPr>
              <a:t>se vuelven </a:t>
            </a:r>
            <a:r>
              <a:rPr b="1" lang="en-GB" sz="2000">
                <a:latin typeface="Helvetica Neue"/>
                <a:ea typeface="Helvetica Neue"/>
                <a:cs typeface="Helvetica Neue"/>
                <a:sym typeface="Helvetica Neue"/>
              </a:rPr>
              <a:t>opcionales</a:t>
            </a:r>
            <a:r>
              <a:rPr lang="en-GB" sz="2000">
                <a:latin typeface="Helvetica Neue Light"/>
                <a:ea typeface="Helvetica Neue Light"/>
                <a:cs typeface="Helvetica Neue Light"/>
                <a:sym typeface="Helvetica Neue Light"/>
              </a:rPr>
              <a:t>, el cuerpo se puede escribir en la misma línea de la declaración y el resultado de computar esa única línea se devuelve como resultado de la función, como si tuviera un “return” adelante. A esto se lo conoce como “return implícito”.</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None/>
            </a:pPr>
            <a:r>
              <a:rPr lang="en-GB" sz="2000">
                <a:solidFill>
                  <a:srgbClr val="569CD6"/>
                </a:solidFill>
                <a:highlight>
                  <a:srgbClr val="1E1E1E"/>
                </a:highlight>
                <a:latin typeface="Courier New"/>
                <a:ea typeface="Courier New"/>
                <a:cs typeface="Courier New"/>
                <a:sym typeface="Courier New"/>
              </a:rPr>
              <a:t>const</a:t>
            </a:r>
            <a:r>
              <a:rPr lang="en-GB" sz="2000">
                <a:solidFill>
                  <a:srgbClr val="D4D4D4"/>
                </a:solidFill>
                <a:highlight>
                  <a:srgbClr val="1E1E1E"/>
                </a:highlight>
                <a:latin typeface="Courier New"/>
                <a:ea typeface="Courier New"/>
                <a:cs typeface="Courier New"/>
                <a:sym typeface="Courier New"/>
              </a:rPr>
              <a:t>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 = </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r>
              <a:rPr lang="en-GB" sz="2000">
                <a:solidFill>
                  <a:srgbClr val="569CD6"/>
                </a:solidFill>
                <a:highlight>
                  <a:srgbClr val="1E1E1E"/>
                </a:highlight>
                <a:latin typeface="Courier New"/>
                <a:ea typeface="Courier New"/>
                <a:cs typeface="Courier New"/>
                <a:sym typeface="Courier New"/>
              </a:rPr>
              <a:t>=&gt;</a:t>
            </a:r>
            <a:r>
              <a:rPr lang="en-GB" sz="2000">
                <a:solidFill>
                  <a:srgbClr val="D4D4D4"/>
                </a:solidFill>
                <a:highlight>
                  <a:srgbClr val="1E1E1E"/>
                </a:highlight>
                <a:latin typeface="Courier New"/>
                <a:ea typeface="Courier New"/>
                <a:cs typeface="Courier New"/>
                <a:sym typeface="Courier New"/>
              </a:rPr>
              <a:t> </a:t>
            </a:r>
            <a:r>
              <a:rPr lang="en-GB" sz="2000">
                <a:solidFill>
                  <a:srgbClr val="9CDCFE"/>
                </a:solidFill>
                <a:highlight>
                  <a:srgbClr val="1E1E1E"/>
                </a:highlight>
                <a:latin typeface="Courier New"/>
                <a:ea typeface="Courier New"/>
                <a:cs typeface="Courier New"/>
                <a:sym typeface="Courier New"/>
              </a:rPr>
              <a:t>console</a:t>
            </a:r>
            <a:r>
              <a:rPr lang="en-GB" sz="2000">
                <a:solidFill>
                  <a:srgbClr val="D4D4D4"/>
                </a:solidFill>
                <a:highlight>
                  <a:srgbClr val="1E1E1E"/>
                </a:highlight>
                <a:latin typeface="Courier New"/>
                <a:ea typeface="Courier New"/>
                <a:cs typeface="Courier New"/>
                <a:sym typeface="Courier New"/>
              </a:rPr>
              <a:t>.</a:t>
            </a:r>
            <a:r>
              <a:rPr lang="en-GB" sz="2000">
                <a:solidFill>
                  <a:srgbClr val="DCDCAA"/>
                </a:solidFill>
                <a:highlight>
                  <a:srgbClr val="1E1E1E"/>
                </a:highlight>
                <a:latin typeface="Courier New"/>
                <a:ea typeface="Courier New"/>
                <a:cs typeface="Courier New"/>
                <a:sym typeface="Courier New"/>
              </a:rPr>
              <a:t>log</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este caso la función devolvería “undefined” ya que console.log es de tipo void y por lo tanto no devuelve nada</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40"/>
          <p:cNvSpPr txBox="1"/>
          <p:nvPr/>
        </p:nvSpPr>
        <p:spPr>
          <a:xfrm>
            <a:off x="744025" y="516975"/>
            <a:ext cx="6694500" cy="76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latin typeface="Anton"/>
                <a:ea typeface="Anton"/>
                <a:cs typeface="Anton"/>
                <a:sym typeface="Anton"/>
              </a:rPr>
              <a:t>Return implícito</a:t>
            </a:r>
            <a:endParaRPr sz="3000">
              <a:latin typeface="Anton"/>
              <a:ea typeface="Anton"/>
              <a:cs typeface="Anton"/>
              <a:sym typeface="Anton"/>
            </a:endParaRPr>
          </a:p>
        </p:txBody>
      </p:sp>
      <p:pic>
        <p:nvPicPr>
          <p:cNvPr id="214" name="Google Shape;214;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5" name="Google Shape;215;p40"/>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216" name="Google Shape;216;p40"/>
          <p:cNvSpPr txBox="1"/>
          <p:nvPr/>
        </p:nvSpPr>
        <p:spPr>
          <a:xfrm>
            <a:off x="744025" y="1430300"/>
            <a:ext cx="7780200" cy="93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Un ejemplo igualmente trivial pero más ilustrativo de return implícito sería el siguiente:</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217" name="Google Shape;217;p40"/>
          <p:cNvPicPr preferRelativeResize="0"/>
          <p:nvPr/>
        </p:nvPicPr>
        <p:blipFill>
          <a:blip r:embed="rId5">
            <a:alphaModFix/>
          </a:blip>
          <a:stretch>
            <a:fillRect/>
          </a:stretch>
        </p:blipFill>
        <p:spPr>
          <a:xfrm>
            <a:off x="1152525" y="2509225"/>
            <a:ext cx="6694500" cy="15352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41"/>
          <p:cNvPicPr preferRelativeResize="0"/>
          <p:nvPr/>
        </p:nvPicPr>
        <p:blipFill>
          <a:blip r:embed="rId3">
            <a:alphaModFix/>
          </a:blip>
          <a:stretch>
            <a:fillRect/>
          </a:stretch>
        </p:blipFill>
        <p:spPr>
          <a:xfrm>
            <a:off x="1224675" y="152400"/>
            <a:ext cx="6694640" cy="4838700"/>
          </a:xfrm>
          <a:prstGeom prst="rect">
            <a:avLst/>
          </a:prstGeom>
          <a:noFill/>
          <a:ln>
            <a:noFill/>
          </a:ln>
        </p:spPr>
      </p:pic>
      <p:pic>
        <p:nvPicPr>
          <p:cNvPr id="223" name="Google Shape;223;p4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42"/>
          <p:cNvSpPr txBox="1"/>
          <p:nvPr/>
        </p:nvSpPr>
        <p:spPr>
          <a:xfrm>
            <a:off x="1852500" y="310475"/>
            <a:ext cx="5439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Callbacks</a:t>
            </a:r>
            <a:endParaRPr i="1" sz="3600">
              <a:solidFill>
                <a:srgbClr val="E0FF00"/>
              </a:solidFill>
              <a:latin typeface="Anton"/>
              <a:ea typeface="Anton"/>
              <a:cs typeface="Anton"/>
              <a:sym typeface="Anton"/>
            </a:endParaRPr>
          </a:p>
        </p:txBody>
      </p:sp>
      <p:pic>
        <p:nvPicPr>
          <p:cNvPr id="229" name="Google Shape;229;p42"/>
          <p:cNvPicPr preferRelativeResize="0"/>
          <p:nvPr/>
        </p:nvPicPr>
        <p:blipFill>
          <a:blip r:embed="rId4">
            <a:alphaModFix/>
          </a:blip>
          <a:stretch>
            <a:fillRect/>
          </a:stretch>
        </p:blipFill>
        <p:spPr>
          <a:xfrm>
            <a:off x="2102300" y="1352000"/>
            <a:ext cx="4939402" cy="27398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3" name="Shape 233"/>
        <p:cNvGrpSpPr/>
        <p:nvPr/>
      </p:nvGrpSpPr>
      <p:grpSpPr>
        <a:xfrm>
          <a:off x="0" y="0"/>
          <a:ext cx="0" cy="0"/>
          <a:chOff x="0" y="0"/>
          <a:chExt cx="0" cy="0"/>
        </a:xfrm>
      </p:grpSpPr>
      <p:sp>
        <p:nvSpPr>
          <p:cNvPr id="234" name="Google Shape;234;p43"/>
          <p:cNvSpPr txBox="1"/>
          <p:nvPr/>
        </p:nvSpPr>
        <p:spPr>
          <a:xfrm>
            <a:off x="1398000" y="21753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Callbacks..?</a:t>
            </a:r>
            <a:endParaRPr i="1" sz="3600">
              <a:solidFill>
                <a:srgbClr val="121212"/>
              </a:solidFill>
              <a:latin typeface="Anton"/>
              <a:ea typeface="Anton"/>
              <a:cs typeface="Anton"/>
              <a:sym typeface="Anton"/>
            </a:endParaRPr>
          </a:p>
        </p:txBody>
      </p:sp>
      <p:pic>
        <p:nvPicPr>
          <p:cNvPr id="235" name="Google Shape;235;p4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39" name="Shape 239"/>
        <p:cNvGrpSpPr/>
        <p:nvPr/>
      </p:nvGrpSpPr>
      <p:grpSpPr>
        <a:xfrm>
          <a:off x="0" y="0"/>
          <a:ext cx="0" cy="0"/>
          <a:chOff x="0" y="0"/>
          <a:chExt cx="0" cy="0"/>
        </a:xfrm>
      </p:grpSpPr>
      <p:sp>
        <p:nvSpPr>
          <p:cNvPr id="240" name="Google Shape;240;p44"/>
          <p:cNvSpPr txBox="1"/>
          <p:nvPr/>
        </p:nvSpPr>
        <p:spPr>
          <a:xfrm>
            <a:off x="1398000" y="21753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Funciones como parámetros, claro</a:t>
            </a:r>
            <a:endParaRPr i="1" sz="3600">
              <a:solidFill>
                <a:srgbClr val="121212"/>
              </a:solidFill>
              <a:latin typeface="Anton"/>
              <a:ea typeface="Anton"/>
              <a:cs typeface="Anton"/>
              <a:sym typeface="Anton"/>
            </a:endParaRPr>
          </a:p>
        </p:txBody>
      </p:sp>
      <p:pic>
        <p:nvPicPr>
          <p:cNvPr id="241" name="Google Shape;241;p4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45" name="Shape 245"/>
        <p:cNvGrpSpPr/>
        <p:nvPr/>
      </p:nvGrpSpPr>
      <p:grpSpPr>
        <a:xfrm>
          <a:off x="0" y="0"/>
          <a:ext cx="0" cy="0"/>
          <a:chOff x="0" y="0"/>
          <a:chExt cx="0" cy="0"/>
        </a:xfrm>
      </p:grpSpPr>
      <p:sp>
        <p:nvSpPr>
          <p:cNvPr id="246" name="Google Shape;246;p45"/>
          <p:cNvSpPr txBox="1"/>
          <p:nvPr/>
        </p:nvSpPr>
        <p:spPr>
          <a:xfrm>
            <a:off x="1398000" y="4989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Funciones como parámetros..?!</a:t>
            </a:r>
            <a:endParaRPr i="1" sz="3600">
              <a:solidFill>
                <a:srgbClr val="121212"/>
              </a:solidFill>
              <a:latin typeface="Anton"/>
              <a:ea typeface="Anton"/>
              <a:cs typeface="Anton"/>
              <a:sym typeface="Anton"/>
            </a:endParaRPr>
          </a:p>
        </p:txBody>
      </p:sp>
      <p:pic>
        <p:nvPicPr>
          <p:cNvPr id="247" name="Google Shape;247;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48" name="Google Shape;248;p45"/>
          <p:cNvPicPr preferRelativeResize="0"/>
          <p:nvPr/>
        </p:nvPicPr>
        <p:blipFill>
          <a:blip r:embed="rId4">
            <a:alphaModFix/>
          </a:blip>
          <a:stretch>
            <a:fillRect/>
          </a:stretch>
        </p:blipFill>
        <p:spPr>
          <a:xfrm>
            <a:off x="2124689" y="1488000"/>
            <a:ext cx="4894622" cy="32604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95" name="Shape 95"/>
        <p:cNvGrpSpPr/>
        <p:nvPr/>
      </p:nvGrpSpPr>
      <p:grpSpPr>
        <a:xfrm>
          <a:off x="0" y="0"/>
          <a:ext cx="0" cy="0"/>
          <a:chOff x="0" y="0"/>
          <a:chExt cx="0" cy="0"/>
        </a:xfrm>
      </p:grpSpPr>
      <p:sp>
        <p:nvSpPr>
          <p:cNvPr id="96" name="Google Shape;96;p28"/>
          <p:cNvSpPr txBox="1"/>
          <p:nvPr/>
        </p:nvSpPr>
        <p:spPr>
          <a:xfrm>
            <a:off x="4006550" y="1439550"/>
            <a:ext cx="4624800" cy="28740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Repasar las funciones en Javascript y conocer las nuevas declaraciones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lo que es un callback y las promesas de JS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Clr>
                <a:srgbClr val="000000"/>
              </a:buClr>
              <a:buSzPts val="1800"/>
              <a:buChar char="●"/>
            </a:pPr>
            <a:r>
              <a:rPr lang="en-GB" sz="1800">
                <a:latin typeface="Helvetica Neue Light"/>
                <a:ea typeface="Helvetica Neue Light"/>
                <a:cs typeface="Helvetica Neue Light"/>
                <a:sym typeface="Helvetica Neue Light"/>
              </a:rPr>
              <a:t>Conocer el concepto y diferencias entre programación sincrónica y asincrónica en Javascript</a:t>
            </a:r>
            <a:endParaRPr sz="1800">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latin typeface="Helvetica Neue Light"/>
              <a:ea typeface="Helvetica Neue Light"/>
              <a:cs typeface="Helvetica Neue Light"/>
              <a:sym typeface="Helvetica Neue Light"/>
            </a:endParaRPr>
          </a:p>
        </p:txBody>
      </p:sp>
      <p:pic>
        <p:nvPicPr>
          <p:cNvPr id="97" name="Google Shape;97;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8" name="Google Shape;98;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99" name="Google Shape;99;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6"/>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Concepto</a:t>
            </a:r>
            <a:endParaRPr i="1" sz="3600">
              <a:latin typeface="Anton"/>
              <a:ea typeface="Anton"/>
              <a:cs typeface="Anton"/>
              <a:sym typeface="Anton"/>
            </a:endParaRPr>
          </a:p>
        </p:txBody>
      </p:sp>
      <p:pic>
        <p:nvPicPr>
          <p:cNvPr id="254" name="Google Shape;254;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55" name="Google Shape;255;p46"/>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256" name="Google Shape;256;p46"/>
          <p:cNvSpPr txBox="1"/>
          <p:nvPr/>
        </p:nvSpPr>
        <p:spPr>
          <a:xfrm>
            <a:off x="808725" y="1235650"/>
            <a:ext cx="7490700" cy="196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Como hemos visto, en Javascript es posible asignar una función a una variable. Esto es porque internamente, las funciones también son objetos (y las variables, referencias a esos objetos). Es por esto que </a:t>
            </a:r>
            <a:r>
              <a:rPr b="1" lang="en-GB" sz="2000">
                <a:solidFill>
                  <a:schemeClr val="dk1"/>
                </a:solidFill>
                <a:latin typeface="Helvetica Neue"/>
                <a:ea typeface="Helvetica Neue"/>
                <a:cs typeface="Helvetica Neue"/>
                <a:sym typeface="Helvetica Neue"/>
              </a:rPr>
              <a:t>Javascript </a:t>
            </a:r>
            <a:r>
              <a:rPr b="1" lang="en-GB" sz="2000">
                <a:latin typeface="Helvetica Neue"/>
                <a:ea typeface="Helvetica Neue"/>
                <a:cs typeface="Helvetica Neue"/>
                <a:sym typeface="Helvetica Neue"/>
              </a:rPr>
              <a:t>nos permite hacer que una función reciba como parámetro una referencia a otra función</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257" name="Google Shape;257;p46"/>
          <p:cNvPicPr preferRelativeResize="0"/>
          <p:nvPr/>
        </p:nvPicPr>
        <p:blipFill>
          <a:blip r:embed="rId5">
            <a:alphaModFix/>
          </a:blip>
          <a:stretch>
            <a:fillRect/>
          </a:stretch>
        </p:blipFill>
        <p:spPr>
          <a:xfrm>
            <a:off x="884925" y="3354850"/>
            <a:ext cx="7181500" cy="1060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7"/>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Ejemplos</a:t>
            </a:r>
            <a:endParaRPr i="1" sz="3600">
              <a:latin typeface="Anton"/>
              <a:ea typeface="Anton"/>
              <a:cs typeface="Anton"/>
              <a:sym typeface="Anton"/>
            </a:endParaRPr>
          </a:p>
        </p:txBody>
      </p:sp>
      <p:pic>
        <p:nvPicPr>
          <p:cNvPr id="263" name="Google Shape;263;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4" name="Google Shape;264;p47"/>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265" name="Google Shape;265;p47"/>
          <p:cNvSpPr txBox="1"/>
          <p:nvPr/>
        </p:nvSpPr>
        <p:spPr>
          <a:xfrm>
            <a:off x="540600" y="1235650"/>
            <a:ext cx="8062800" cy="11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Y como ya sabemos, donde puedo </a:t>
            </a:r>
            <a:r>
              <a:rPr b="1" lang="en-GB" sz="2000">
                <a:latin typeface="Helvetica Neue"/>
                <a:ea typeface="Helvetica Neue"/>
                <a:cs typeface="Helvetica Neue"/>
                <a:sym typeface="Helvetica Neue"/>
              </a:rPr>
              <a:t>usar una variable </a:t>
            </a:r>
            <a:r>
              <a:rPr lang="en-GB" sz="2000">
                <a:latin typeface="Helvetica Neue Light"/>
                <a:ea typeface="Helvetica Neue Light"/>
                <a:cs typeface="Helvetica Neue Light"/>
                <a:sym typeface="Helvetica Neue Light"/>
              </a:rPr>
              <a:t>puedo también </a:t>
            </a:r>
            <a:r>
              <a:rPr b="1" lang="en-GB" sz="2000">
                <a:solidFill>
                  <a:schemeClr val="dk1"/>
                </a:solidFill>
                <a:latin typeface="Helvetica Neue"/>
                <a:ea typeface="Helvetica Neue"/>
                <a:cs typeface="Helvetica Neue"/>
                <a:sym typeface="Helvetica Neue"/>
              </a:rPr>
              <a:t>usar </a:t>
            </a:r>
            <a:r>
              <a:rPr b="1" lang="en-GB" sz="2000">
                <a:latin typeface="Helvetica Neue"/>
                <a:ea typeface="Helvetica Neue"/>
                <a:cs typeface="Helvetica Neue"/>
                <a:sym typeface="Helvetica Neue"/>
              </a:rPr>
              <a:t>directamente el contenido </a:t>
            </a:r>
            <a:r>
              <a:rPr lang="en-GB" sz="2000">
                <a:latin typeface="Helvetica Neue Light"/>
                <a:ea typeface="Helvetica Neue Light"/>
                <a:cs typeface="Helvetica Neue Light"/>
                <a:sym typeface="Helvetica Neue Light"/>
              </a:rPr>
              <a:t>de esa variable. </a:t>
            </a:r>
            <a:r>
              <a:rPr lang="en-GB" sz="2000">
                <a:solidFill>
                  <a:schemeClr val="dk1"/>
                </a:solidFill>
                <a:latin typeface="Helvetica Neue Light"/>
                <a:ea typeface="Helvetica Neue Light"/>
                <a:cs typeface="Helvetica Neue Light"/>
                <a:sym typeface="Helvetica Neue Light"/>
              </a:rPr>
              <a:t>En el ejemplo, la función ‘ejecutar’ recibe una función anónima, y la ejecuta.</a:t>
            </a:r>
            <a:endParaRPr sz="2000">
              <a:latin typeface="Helvetica Neue Light"/>
              <a:ea typeface="Helvetica Neue Light"/>
              <a:cs typeface="Helvetica Neue Light"/>
              <a:sym typeface="Helvetica Neue Light"/>
            </a:endParaRPr>
          </a:p>
        </p:txBody>
      </p:sp>
      <p:sp>
        <p:nvSpPr>
          <p:cNvPr id="266" name="Google Shape;266;p47"/>
          <p:cNvSpPr txBox="1"/>
          <p:nvPr/>
        </p:nvSpPr>
        <p:spPr>
          <a:xfrm>
            <a:off x="540600" y="3146977"/>
            <a:ext cx="8172300" cy="440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Esto también funciona con funciones anónimas con parámetros</a:t>
            </a:r>
            <a:endParaRPr sz="2000">
              <a:latin typeface="Helvetica Neue Light"/>
              <a:ea typeface="Helvetica Neue Light"/>
              <a:cs typeface="Helvetica Neue Light"/>
              <a:sym typeface="Helvetica Neue Light"/>
            </a:endParaRPr>
          </a:p>
        </p:txBody>
      </p:sp>
      <p:pic>
        <p:nvPicPr>
          <p:cNvPr id="267" name="Google Shape;267;p47"/>
          <p:cNvPicPr preferRelativeResize="0"/>
          <p:nvPr/>
        </p:nvPicPr>
        <p:blipFill>
          <a:blip r:embed="rId5">
            <a:alphaModFix/>
          </a:blip>
          <a:stretch>
            <a:fillRect/>
          </a:stretch>
        </p:blipFill>
        <p:spPr>
          <a:xfrm>
            <a:off x="653800" y="2478650"/>
            <a:ext cx="5670424" cy="440093"/>
          </a:xfrm>
          <a:prstGeom prst="rect">
            <a:avLst/>
          </a:prstGeom>
          <a:noFill/>
          <a:ln>
            <a:noFill/>
          </a:ln>
        </p:spPr>
      </p:pic>
      <p:pic>
        <p:nvPicPr>
          <p:cNvPr id="268" name="Google Shape;268;p47"/>
          <p:cNvPicPr preferRelativeResize="0"/>
          <p:nvPr/>
        </p:nvPicPr>
        <p:blipFill>
          <a:blip r:embed="rId6">
            <a:alphaModFix/>
          </a:blip>
          <a:stretch>
            <a:fillRect/>
          </a:stretch>
        </p:blipFill>
        <p:spPr>
          <a:xfrm>
            <a:off x="653788" y="3663275"/>
            <a:ext cx="7655832" cy="843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8"/>
          <p:cNvSpPr txBox="1"/>
          <p:nvPr/>
        </p:nvSpPr>
        <p:spPr>
          <a:xfrm>
            <a:off x="3655325" y="454250"/>
            <a:ext cx="3220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Definiendo...</a:t>
            </a:r>
            <a:endParaRPr i="1" sz="3600">
              <a:latin typeface="Anton"/>
              <a:ea typeface="Anton"/>
              <a:cs typeface="Anton"/>
              <a:sym typeface="Anton"/>
            </a:endParaRPr>
          </a:p>
        </p:txBody>
      </p:sp>
      <p:pic>
        <p:nvPicPr>
          <p:cNvPr id="274" name="Google Shape;274;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5" name="Google Shape;275;p48"/>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276" name="Google Shape;276;p48"/>
          <p:cNvSpPr txBox="1"/>
          <p:nvPr/>
        </p:nvSpPr>
        <p:spPr>
          <a:xfrm>
            <a:off x="852150" y="1591875"/>
            <a:ext cx="7218900" cy="3067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 callback es una </a:t>
            </a:r>
            <a:r>
              <a:rPr b="1" lang="en-GB" sz="2000">
                <a:solidFill>
                  <a:schemeClr val="dk1"/>
                </a:solidFill>
                <a:highlight>
                  <a:srgbClr val="FFFFFF"/>
                </a:highlight>
                <a:latin typeface="Helvetica Neue"/>
                <a:ea typeface="Helvetica Neue"/>
                <a:cs typeface="Helvetica Neue"/>
                <a:sym typeface="Helvetica Neue"/>
              </a:rPr>
              <a:t>función que se envía como argumento a otra función</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La intención es que la función que hace de receptora ejecute la función que se le está pasando por parámetro.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Podemos decir</a:t>
            </a:r>
            <a:r>
              <a:rPr lang="en-GB" sz="2000">
                <a:solidFill>
                  <a:schemeClr val="dk1"/>
                </a:solidFill>
                <a:highlight>
                  <a:srgbClr val="FFFFFF"/>
                </a:highlight>
                <a:latin typeface="Helvetica Neue Light"/>
                <a:ea typeface="Helvetica Neue Light"/>
                <a:cs typeface="Helvetica Neue Light"/>
                <a:sym typeface="Helvetica Neue Light"/>
              </a:rPr>
              <a:t> que la función “ejecutar” que usamos en el punto anterior “recibe un callback”.</a:t>
            </a:r>
            <a:endParaRPr sz="2000">
              <a:latin typeface="Helvetica Neue Light"/>
              <a:ea typeface="Helvetica Neue Light"/>
              <a:cs typeface="Helvetica Neue Light"/>
              <a:sym typeface="Helvetica Neue Light"/>
            </a:endParaRPr>
          </a:p>
        </p:txBody>
      </p:sp>
      <p:pic>
        <p:nvPicPr>
          <p:cNvPr id="277" name="Google Shape;277;p48"/>
          <p:cNvPicPr preferRelativeResize="0"/>
          <p:nvPr/>
        </p:nvPicPr>
        <p:blipFill>
          <a:blip r:embed="rId5">
            <a:alphaModFix/>
          </a:blip>
          <a:stretch>
            <a:fillRect/>
          </a:stretch>
        </p:blipFill>
        <p:spPr>
          <a:xfrm>
            <a:off x="1192313" y="405350"/>
            <a:ext cx="2139637" cy="1186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81" name="Shape 281"/>
        <p:cNvGrpSpPr/>
        <p:nvPr/>
      </p:nvGrpSpPr>
      <p:grpSpPr>
        <a:xfrm>
          <a:off x="0" y="0"/>
          <a:ext cx="0" cy="0"/>
          <a:chOff x="0" y="0"/>
          <a:chExt cx="0" cy="0"/>
        </a:xfrm>
      </p:grpSpPr>
      <p:sp>
        <p:nvSpPr>
          <p:cNvPr id="282" name="Google Shape;282;p49"/>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83" name="Google Shape;283;p49"/>
          <p:cNvSpPr txBox="1"/>
          <p:nvPr/>
        </p:nvSpPr>
        <p:spPr>
          <a:xfrm>
            <a:off x="1181763" y="55125"/>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sp>
        <p:nvSpPr>
          <p:cNvPr id="284" name="Google Shape;284;p49"/>
          <p:cNvSpPr txBox="1"/>
          <p:nvPr/>
        </p:nvSpPr>
        <p:spPr>
          <a:xfrm>
            <a:off x="800325" y="910050"/>
            <a:ext cx="7640100" cy="4043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Imaginemos que queremos que al finalizar una operación se ejecute un cierto código: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Por ejemplo, queremos escribir un archivo y registrar en un log la hora en que se termine de escribir.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Es probable que no se pueda saber con exactitud en qué momento va a finalizar.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En algunos casos (ya veremos en cuáles) no podemos simplemente ejecutar la de escritura y luego, a continuación, guardar el log.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En estos escenarios, las funciones deben recibir como último parámetro un callback, que (por convención) será ejecutado al finalizar la ejecución de la función.</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Veamos una función inventada para entenderlo:</a:t>
            </a:r>
            <a:endParaRPr sz="1800">
              <a:latin typeface="Helvetica Neue Light"/>
              <a:ea typeface="Helvetica Neue Light"/>
              <a:cs typeface="Helvetica Neue Light"/>
              <a:sym typeface="Helvetica Neue Light"/>
            </a:endParaRPr>
          </a:p>
        </p:txBody>
      </p:sp>
      <p:pic>
        <p:nvPicPr>
          <p:cNvPr id="285" name="Google Shape;285;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0"/>
          <p:cNvSpPr txBox="1"/>
          <p:nvPr/>
        </p:nvSpPr>
        <p:spPr>
          <a:xfrm>
            <a:off x="707000" y="265525"/>
            <a:ext cx="41433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Callback</a:t>
            </a:r>
            <a:endParaRPr i="1" sz="2600">
              <a:latin typeface="Anton"/>
              <a:ea typeface="Anton"/>
              <a:cs typeface="Anton"/>
              <a:sym typeface="Anton"/>
            </a:endParaRPr>
          </a:p>
        </p:txBody>
      </p:sp>
      <p:pic>
        <p:nvPicPr>
          <p:cNvPr id="291" name="Google Shape;291;p5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92" name="Google Shape;292;p50"/>
          <p:cNvSpPr txBox="1"/>
          <p:nvPr/>
        </p:nvSpPr>
        <p:spPr>
          <a:xfrm>
            <a:off x="641375" y="952025"/>
            <a:ext cx="7055100" cy="30582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150">
                <a:solidFill>
                  <a:srgbClr val="569CD6"/>
                </a:solidFill>
                <a:highlight>
                  <a:srgbClr val="1E1E1E"/>
                </a:highlight>
                <a:latin typeface="Courier New"/>
                <a:ea typeface="Courier New"/>
                <a:cs typeface="Courier New"/>
                <a:sym typeface="Courier New"/>
              </a:rPr>
              <a:t>function</a:t>
            </a:r>
            <a:r>
              <a:rPr lang="en-GB" sz="1150">
                <a:solidFill>
                  <a:srgbClr val="D4D4D4"/>
                </a:solidFill>
                <a:highlight>
                  <a:srgbClr val="1E1E1E"/>
                </a:highlight>
                <a:latin typeface="Courier New"/>
                <a:ea typeface="Courier New"/>
                <a:cs typeface="Courier New"/>
                <a:sym typeface="Courier New"/>
              </a:rPr>
              <a:t> </a:t>
            </a:r>
            <a:r>
              <a:rPr lang="en-GB" sz="1150">
                <a:solidFill>
                  <a:srgbClr val="DCDCAA"/>
                </a:solidFill>
                <a:highlight>
                  <a:srgbClr val="1E1E1E"/>
                </a:highlight>
                <a:latin typeface="Courier New"/>
                <a:ea typeface="Courier New"/>
                <a:cs typeface="Courier New"/>
                <a:sym typeface="Courier New"/>
              </a:rPr>
              <a:t>escribirYLoguear</a:t>
            </a:r>
            <a:r>
              <a:rPr lang="en-GB" sz="1150">
                <a:solidFill>
                  <a:srgbClr val="D4D4D4"/>
                </a:solidFill>
                <a:highlight>
                  <a:srgbClr val="1E1E1E"/>
                </a:highlight>
                <a:latin typeface="Courier New"/>
                <a:ea typeface="Courier New"/>
                <a:cs typeface="Courier New"/>
                <a:sym typeface="Courier New"/>
              </a:rPr>
              <a:t>(</a:t>
            </a:r>
            <a:r>
              <a:rPr lang="en-GB" sz="1150">
                <a:solidFill>
                  <a:srgbClr val="9CDCFE"/>
                </a:solidFill>
                <a:highlight>
                  <a:srgbClr val="1E1E1E"/>
                </a:highlight>
                <a:latin typeface="Courier New"/>
                <a:ea typeface="Courier New"/>
                <a:cs typeface="Courier New"/>
                <a:sym typeface="Courier New"/>
              </a:rPr>
              <a:t>texto</a:t>
            </a:r>
            <a:r>
              <a:rPr lang="en-GB" sz="1150">
                <a:solidFill>
                  <a:srgbClr val="D4D4D4"/>
                </a:solidFill>
                <a:highlight>
                  <a:srgbClr val="1E1E1E"/>
                </a:highlight>
                <a:latin typeface="Courier New"/>
                <a:ea typeface="Courier New"/>
                <a:cs typeface="Courier New"/>
                <a:sym typeface="Courier New"/>
              </a:rPr>
              <a:t>, </a:t>
            </a:r>
            <a:r>
              <a:rPr lang="en-GB" sz="1150">
                <a:solidFill>
                  <a:srgbClr val="9CDCFE"/>
                </a:solidFill>
                <a:highlight>
                  <a:srgbClr val="1E1E1E"/>
                </a:highlight>
                <a:latin typeface="Courier New"/>
                <a:ea typeface="Courier New"/>
                <a:cs typeface="Courier New"/>
                <a:sym typeface="Courier New"/>
              </a:rPr>
              <a:t>callbackParaLoguear</a:t>
            </a:r>
            <a:r>
              <a:rPr lang="en-GB" sz="1150">
                <a:solidFill>
                  <a:srgbClr val="D4D4D4"/>
                </a:solidFill>
                <a:highlight>
                  <a:srgbClr val="1E1E1E"/>
                </a:highlight>
                <a:latin typeface="Courier New"/>
                <a:ea typeface="Courier New"/>
                <a:cs typeface="Courier New"/>
                <a:sym typeface="Courier New"/>
              </a:rPr>
              <a:t>)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6A9955"/>
                </a:solidFill>
                <a:highlight>
                  <a:srgbClr val="1E1E1E"/>
                </a:highlight>
                <a:latin typeface="Courier New"/>
                <a:ea typeface="Courier New"/>
                <a:cs typeface="Courier New"/>
                <a:sym typeface="Courier New"/>
              </a:rPr>
              <a:t>// simulamos que escribimos en un archivo!</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9CDCFE"/>
                </a:solidFill>
                <a:highlight>
                  <a:srgbClr val="1E1E1E"/>
                </a:highlight>
                <a:latin typeface="Courier New"/>
                <a:ea typeface="Courier New"/>
                <a:cs typeface="Courier New"/>
                <a:sym typeface="Courier New"/>
              </a:rPr>
              <a:t>console</a:t>
            </a:r>
            <a:r>
              <a:rPr lang="en-GB" sz="1150">
                <a:solidFill>
                  <a:srgbClr val="D4D4D4"/>
                </a:solidFill>
                <a:highlight>
                  <a:srgbClr val="1E1E1E"/>
                </a:highlight>
                <a:latin typeface="Courier New"/>
                <a:ea typeface="Courier New"/>
                <a:cs typeface="Courier New"/>
                <a:sym typeface="Courier New"/>
              </a:rPr>
              <a:t>.</a:t>
            </a:r>
            <a:r>
              <a:rPr lang="en-GB" sz="1150">
                <a:solidFill>
                  <a:srgbClr val="DCDCAA"/>
                </a:solidFill>
                <a:highlight>
                  <a:srgbClr val="1E1E1E"/>
                </a:highlight>
                <a:latin typeface="Courier New"/>
                <a:ea typeface="Courier New"/>
                <a:cs typeface="Courier New"/>
                <a:sym typeface="Courier New"/>
              </a:rPr>
              <a:t>log</a:t>
            </a:r>
            <a:r>
              <a:rPr lang="en-GB" sz="1150">
                <a:solidFill>
                  <a:srgbClr val="D4D4D4"/>
                </a:solidFill>
                <a:highlight>
                  <a:srgbClr val="1E1E1E"/>
                </a:highlight>
                <a:latin typeface="Courier New"/>
                <a:ea typeface="Courier New"/>
                <a:cs typeface="Courier New"/>
                <a:sym typeface="Courier New"/>
              </a:rPr>
              <a:t>(</a:t>
            </a:r>
            <a:r>
              <a:rPr lang="en-GB" sz="1150">
                <a:solidFill>
                  <a:srgbClr val="9CDCFE"/>
                </a:solidFill>
                <a:highlight>
                  <a:srgbClr val="1E1E1E"/>
                </a:highlight>
                <a:latin typeface="Courier New"/>
                <a:ea typeface="Courier New"/>
                <a:cs typeface="Courier New"/>
                <a:sym typeface="Courier New"/>
              </a:rPr>
              <a:t>texto</a:t>
            </a: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6A9955"/>
                </a:solidFill>
                <a:highlight>
                  <a:srgbClr val="1E1E1E"/>
                </a:highlight>
                <a:latin typeface="Courier New"/>
                <a:ea typeface="Courier New"/>
                <a:cs typeface="Courier New"/>
                <a:sym typeface="Courier New"/>
              </a:rPr>
              <a:t>// al finalizar, ejecutamos el callback</a:t>
            </a:r>
            <a:endParaRPr sz="11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DCDCAA"/>
                </a:solidFill>
                <a:highlight>
                  <a:srgbClr val="1E1E1E"/>
                </a:highlight>
                <a:latin typeface="Courier New"/>
                <a:ea typeface="Courier New"/>
                <a:cs typeface="Courier New"/>
                <a:sym typeface="Courier New"/>
              </a:rPr>
              <a:t>callbackParaLoguear</a:t>
            </a:r>
            <a:r>
              <a:rPr lang="en-GB" sz="1150">
                <a:solidFill>
                  <a:srgbClr val="D4D4D4"/>
                </a:solidFill>
                <a:highlight>
                  <a:srgbClr val="1E1E1E"/>
                </a:highlight>
                <a:latin typeface="Courier New"/>
                <a:ea typeface="Courier New"/>
                <a:cs typeface="Courier New"/>
                <a:sym typeface="Courier New"/>
              </a:rPr>
              <a:t>(</a:t>
            </a:r>
            <a:r>
              <a:rPr lang="en-GB" sz="1150">
                <a:solidFill>
                  <a:srgbClr val="CE9178"/>
                </a:solidFill>
                <a:highlight>
                  <a:srgbClr val="1E1E1E"/>
                </a:highlight>
                <a:latin typeface="Courier New"/>
                <a:ea typeface="Courier New"/>
                <a:cs typeface="Courier New"/>
                <a:sym typeface="Courier New"/>
              </a:rPr>
              <a:t>'archivo escrito con éxito'</a:t>
            </a: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CDCAA"/>
                </a:solidFill>
                <a:highlight>
                  <a:srgbClr val="1E1E1E"/>
                </a:highlight>
                <a:latin typeface="Courier New"/>
                <a:ea typeface="Courier New"/>
                <a:cs typeface="Courier New"/>
                <a:sym typeface="Courier New"/>
              </a:rPr>
              <a:t>escribirYLoguear</a:t>
            </a:r>
            <a:r>
              <a:rPr lang="en-GB" sz="1150">
                <a:solidFill>
                  <a:srgbClr val="D4D4D4"/>
                </a:solidFill>
                <a:highlight>
                  <a:srgbClr val="1E1E1E"/>
                </a:highlight>
                <a:latin typeface="Courier New"/>
                <a:ea typeface="Courier New"/>
                <a:cs typeface="Courier New"/>
                <a:sym typeface="Courier New"/>
              </a:rPr>
              <a:t>(</a:t>
            </a:r>
            <a:r>
              <a:rPr lang="en-GB" sz="1150">
                <a:solidFill>
                  <a:srgbClr val="CE9178"/>
                </a:solidFill>
                <a:highlight>
                  <a:srgbClr val="1E1E1E"/>
                </a:highlight>
                <a:latin typeface="Courier New"/>
                <a:ea typeface="Courier New"/>
                <a:cs typeface="Courier New"/>
                <a:sym typeface="Courier New"/>
              </a:rPr>
              <a:t>'hola mundo de los callbacks!'</a:t>
            </a:r>
            <a:r>
              <a:rPr lang="en-GB" sz="1150">
                <a:solidFill>
                  <a:srgbClr val="D4D4D4"/>
                </a:solidFill>
                <a:highlight>
                  <a:srgbClr val="1E1E1E"/>
                </a:highlight>
                <a:latin typeface="Courier New"/>
                <a:ea typeface="Courier New"/>
                <a:cs typeface="Courier New"/>
                <a:sym typeface="Courier New"/>
              </a:rPr>
              <a:t>, (</a:t>
            </a:r>
            <a:r>
              <a:rPr lang="en-GB" sz="1150">
                <a:solidFill>
                  <a:srgbClr val="9CDCFE"/>
                </a:solidFill>
                <a:highlight>
                  <a:srgbClr val="1E1E1E"/>
                </a:highlight>
                <a:latin typeface="Courier New"/>
                <a:ea typeface="Courier New"/>
                <a:cs typeface="Courier New"/>
                <a:sym typeface="Courier New"/>
              </a:rPr>
              <a:t>mensajeParaLoguear</a:t>
            </a:r>
            <a:r>
              <a:rPr lang="en-GB" sz="1150">
                <a:solidFill>
                  <a:srgbClr val="D4D4D4"/>
                </a:solidFill>
                <a:highlight>
                  <a:srgbClr val="1E1E1E"/>
                </a:highlight>
                <a:latin typeface="Courier New"/>
                <a:ea typeface="Courier New"/>
                <a:cs typeface="Courier New"/>
                <a:sym typeface="Courier New"/>
              </a:rPr>
              <a:t>) </a:t>
            </a:r>
            <a:r>
              <a:rPr lang="en-GB" sz="1150">
                <a:solidFill>
                  <a:srgbClr val="569CD6"/>
                </a:solidFill>
                <a:highlight>
                  <a:srgbClr val="1E1E1E"/>
                </a:highlight>
                <a:latin typeface="Courier New"/>
                <a:ea typeface="Courier New"/>
                <a:cs typeface="Courier New"/>
                <a:sym typeface="Courier New"/>
              </a:rPr>
              <a:t>=&gt;</a:t>
            </a:r>
            <a:r>
              <a:rPr lang="en-GB" sz="1150">
                <a:solidFill>
                  <a:srgbClr val="D4D4D4"/>
                </a:solidFill>
                <a:highlight>
                  <a:srgbClr val="1E1E1E"/>
                </a:highlight>
                <a:latin typeface="Courier New"/>
                <a:ea typeface="Courier New"/>
                <a:cs typeface="Courier New"/>
                <a:sym typeface="Courier New"/>
              </a:rPr>
              <a:t> {</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569CD6"/>
                </a:solidFill>
                <a:highlight>
                  <a:srgbClr val="1E1E1E"/>
                </a:highlight>
                <a:latin typeface="Courier New"/>
                <a:ea typeface="Courier New"/>
                <a:cs typeface="Courier New"/>
                <a:sym typeface="Courier New"/>
              </a:rPr>
              <a:t>const</a:t>
            </a:r>
            <a:r>
              <a:rPr lang="en-GB" sz="1150">
                <a:solidFill>
                  <a:srgbClr val="D4D4D4"/>
                </a:solidFill>
                <a:highlight>
                  <a:srgbClr val="1E1E1E"/>
                </a:highlight>
                <a:latin typeface="Courier New"/>
                <a:ea typeface="Courier New"/>
                <a:cs typeface="Courier New"/>
                <a:sym typeface="Courier New"/>
              </a:rPr>
              <a:t> </a:t>
            </a:r>
            <a:r>
              <a:rPr lang="en-GB" sz="1150">
                <a:solidFill>
                  <a:srgbClr val="4FC1FF"/>
                </a:solidFill>
                <a:highlight>
                  <a:srgbClr val="1E1E1E"/>
                </a:highlight>
                <a:latin typeface="Courier New"/>
                <a:ea typeface="Courier New"/>
                <a:cs typeface="Courier New"/>
                <a:sym typeface="Courier New"/>
              </a:rPr>
              <a:t>fecha</a:t>
            </a:r>
            <a:r>
              <a:rPr lang="en-GB" sz="1150">
                <a:solidFill>
                  <a:srgbClr val="D4D4D4"/>
                </a:solidFill>
                <a:highlight>
                  <a:srgbClr val="1E1E1E"/>
                </a:highlight>
                <a:latin typeface="Courier New"/>
                <a:ea typeface="Courier New"/>
                <a:cs typeface="Courier New"/>
                <a:sym typeface="Courier New"/>
              </a:rPr>
              <a:t> = </a:t>
            </a:r>
            <a:r>
              <a:rPr lang="en-GB" sz="1150">
                <a:solidFill>
                  <a:srgbClr val="569CD6"/>
                </a:solidFill>
                <a:highlight>
                  <a:srgbClr val="1E1E1E"/>
                </a:highlight>
                <a:latin typeface="Courier New"/>
                <a:ea typeface="Courier New"/>
                <a:cs typeface="Courier New"/>
                <a:sym typeface="Courier New"/>
              </a:rPr>
              <a:t>new</a:t>
            </a:r>
            <a:r>
              <a:rPr lang="en-GB" sz="1150">
                <a:solidFill>
                  <a:srgbClr val="D4D4D4"/>
                </a:solidFill>
                <a:highlight>
                  <a:srgbClr val="1E1E1E"/>
                </a:highlight>
                <a:latin typeface="Courier New"/>
                <a:ea typeface="Courier New"/>
                <a:cs typeface="Courier New"/>
                <a:sym typeface="Courier New"/>
              </a:rPr>
              <a:t> </a:t>
            </a:r>
            <a:r>
              <a:rPr lang="en-GB" sz="1150">
                <a:solidFill>
                  <a:srgbClr val="4EC9B0"/>
                </a:solidFill>
                <a:highlight>
                  <a:srgbClr val="1E1E1E"/>
                </a:highlight>
                <a:latin typeface="Courier New"/>
                <a:ea typeface="Courier New"/>
                <a:cs typeface="Courier New"/>
                <a:sym typeface="Courier New"/>
              </a:rPr>
              <a:t>Date</a:t>
            </a:r>
            <a:r>
              <a:rPr lang="en-GB" sz="1150">
                <a:solidFill>
                  <a:srgbClr val="D4D4D4"/>
                </a:solidFill>
                <a:highlight>
                  <a:srgbClr val="1E1E1E"/>
                </a:highlight>
                <a:latin typeface="Courier New"/>
                <a:ea typeface="Courier New"/>
                <a:cs typeface="Courier New"/>
                <a:sym typeface="Courier New"/>
              </a:rPr>
              <a:t>().</a:t>
            </a:r>
            <a:r>
              <a:rPr lang="en-GB" sz="1150">
                <a:solidFill>
                  <a:srgbClr val="DCDCAA"/>
                </a:solidFill>
                <a:highlight>
                  <a:srgbClr val="1E1E1E"/>
                </a:highlight>
                <a:latin typeface="Courier New"/>
                <a:ea typeface="Courier New"/>
                <a:cs typeface="Courier New"/>
                <a:sym typeface="Courier New"/>
              </a:rPr>
              <a:t>toLocaleDateString</a:t>
            </a: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 </a:t>
            </a:r>
            <a:r>
              <a:rPr lang="en-GB" sz="1150">
                <a:solidFill>
                  <a:srgbClr val="9CDCFE"/>
                </a:solidFill>
                <a:highlight>
                  <a:srgbClr val="1E1E1E"/>
                </a:highlight>
                <a:latin typeface="Courier New"/>
                <a:ea typeface="Courier New"/>
                <a:cs typeface="Courier New"/>
                <a:sym typeface="Courier New"/>
              </a:rPr>
              <a:t>console</a:t>
            </a:r>
            <a:r>
              <a:rPr lang="en-GB" sz="1150">
                <a:solidFill>
                  <a:srgbClr val="D4D4D4"/>
                </a:solidFill>
                <a:highlight>
                  <a:srgbClr val="1E1E1E"/>
                </a:highlight>
                <a:latin typeface="Courier New"/>
                <a:ea typeface="Courier New"/>
                <a:cs typeface="Courier New"/>
                <a:sym typeface="Courier New"/>
              </a:rPr>
              <a:t>.</a:t>
            </a:r>
            <a:r>
              <a:rPr lang="en-GB" sz="1150">
                <a:solidFill>
                  <a:srgbClr val="DCDCAA"/>
                </a:solidFill>
                <a:highlight>
                  <a:srgbClr val="1E1E1E"/>
                </a:highlight>
                <a:latin typeface="Courier New"/>
                <a:ea typeface="Courier New"/>
                <a:cs typeface="Courier New"/>
                <a:sym typeface="Courier New"/>
              </a:rPr>
              <a:t>log</a:t>
            </a:r>
            <a:r>
              <a:rPr lang="en-GB" sz="1150">
                <a:solidFill>
                  <a:srgbClr val="D4D4D4"/>
                </a:solidFill>
                <a:highlight>
                  <a:srgbClr val="1E1E1E"/>
                </a:highlight>
                <a:latin typeface="Courier New"/>
                <a:ea typeface="Courier New"/>
                <a:cs typeface="Courier New"/>
                <a:sym typeface="Courier New"/>
              </a:rPr>
              <a:t>(</a:t>
            </a:r>
            <a:r>
              <a:rPr lang="en-GB" sz="1150">
                <a:solidFill>
                  <a:srgbClr val="CE9178"/>
                </a:solidFill>
                <a:highlight>
                  <a:srgbClr val="1E1E1E"/>
                </a:highlight>
                <a:latin typeface="Courier New"/>
                <a:ea typeface="Courier New"/>
                <a:cs typeface="Courier New"/>
                <a:sym typeface="Courier New"/>
              </a:rPr>
              <a:t>`</a:t>
            </a:r>
            <a:r>
              <a:rPr lang="en-GB" sz="1150">
                <a:solidFill>
                  <a:srgbClr val="569CD6"/>
                </a:solidFill>
                <a:highlight>
                  <a:srgbClr val="1E1E1E"/>
                </a:highlight>
                <a:latin typeface="Courier New"/>
                <a:ea typeface="Courier New"/>
                <a:cs typeface="Courier New"/>
                <a:sym typeface="Courier New"/>
              </a:rPr>
              <a:t>${</a:t>
            </a:r>
            <a:r>
              <a:rPr lang="en-GB" sz="1150">
                <a:solidFill>
                  <a:srgbClr val="4FC1FF"/>
                </a:solidFill>
                <a:highlight>
                  <a:srgbClr val="1E1E1E"/>
                </a:highlight>
                <a:latin typeface="Courier New"/>
                <a:ea typeface="Courier New"/>
                <a:cs typeface="Courier New"/>
                <a:sym typeface="Courier New"/>
              </a:rPr>
              <a:t>fecha</a:t>
            </a:r>
            <a:r>
              <a:rPr lang="en-GB" sz="1150">
                <a:solidFill>
                  <a:srgbClr val="569CD6"/>
                </a:solidFill>
                <a:highlight>
                  <a:srgbClr val="1E1E1E"/>
                </a:highlight>
                <a:latin typeface="Courier New"/>
                <a:ea typeface="Courier New"/>
                <a:cs typeface="Courier New"/>
                <a:sym typeface="Courier New"/>
              </a:rPr>
              <a:t>}</a:t>
            </a:r>
            <a:r>
              <a:rPr lang="en-GB" sz="1150">
                <a:solidFill>
                  <a:srgbClr val="CE9178"/>
                </a:solidFill>
                <a:highlight>
                  <a:srgbClr val="1E1E1E"/>
                </a:highlight>
                <a:latin typeface="Courier New"/>
                <a:ea typeface="Courier New"/>
                <a:cs typeface="Courier New"/>
                <a:sym typeface="Courier New"/>
              </a:rPr>
              <a:t>: </a:t>
            </a:r>
            <a:r>
              <a:rPr lang="en-GB" sz="1150">
                <a:solidFill>
                  <a:srgbClr val="569CD6"/>
                </a:solidFill>
                <a:highlight>
                  <a:srgbClr val="1E1E1E"/>
                </a:highlight>
                <a:latin typeface="Courier New"/>
                <a:ea typeface="Courier New"/>
                <a:cs typeface="Courier New"/>
                <a:sym typeface="Courier New"/>
              </a:rPr>
              <a:t>${</a:t>
            </a:r>
            <a:r>
              <a:rPr lang="en-GB" sz="1150">
                <a:solidFill>
                  <a:srgbClr val="9CDCFE"/>
                </a:solidFill>
                <a:highlight>
                  <a:srgbClr val="1E1E1E"/>
                </a:highlight>
                <a:latin typeface="Courier New"/>
                <a:ea typeface="Courier New"/>
                <a:cs typeface="Courier New"/>
                <a:sym typeface="Courier New"/>
              </a:rPr>
              <a:t>mensajeParaLoguear</a:t>
            </a:r>
            <a:r>
              <a:rPr lang="en-GB" sz="1150">
                <a:solidFill>
                  <a:srgbClr val="569CD6"/>
                </a:solidFill>
                <a:highlight>
                  <a:srgbClr val="1E1E1E"/>
                </a:highlight>
                <a:latin typeface="Courier New"/>
                <a:ea typeface="Courier New"/>
                <a:cs typeface="Courier New"/>
                <a:sym typeface="Courier New"/>
              </a:rPr>
              <a:t>}</a:t>
            </a:r>
            <a:r>
              <a:rPr lang="en-GB" sz="1150">
                <a:solidFill>
                  <a:srgbClr val="CE9178"/>
                </a:solidFill>
                <a:highlight>
                  <a:srgbClr val="1E1E1E"/>
                </a:highlight>
                <a:latin typeface="Courier New"/>
                <a:ea typeface="Courier New"/>
                <a:cs typeface="Courier New"/>
                <a:sym typeface="Courier New"/>
              </a:rPr>
              <a:t>`</a:t>
            </a: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D4D4D4"/>
                </a:solidFill>
                <a:highlight>
                  <a:srgbClr val="1E1E1E"/>
                </a:highlight>
                <a:latin typeface="Courier New"/>
                <a:ea typeface="Courier New"/>
                <a:cs typeface="Courier New"/>
                <a:sym typeface="Courier New"/>
              </a:rPr>
              <a:t>})</a:t>
            </a:r>
            <a:endParaRPr sz="1150">
              <a:solidFill>
                <a:srgbClr val="D4D4D4"/>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sz="1500"/>
          </a:p>
        </p:txBody>
      </p:sp>
      <p:sp>
        <p:nvSpPr>
          <p:cNvPr id="293" name="Google Shape;293;p50"/>
          <p:cNvSpPr txBox="1"/>
          <p:nvPr/>
        </p:nvSpPr>
        <p:spPr>
          <a:xfrm>
            <a:off x="578475" y="4072325"/>
            <a:ext cx="7243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En este ejemplo, “callbackParaLoguear” es una función anónima enviada como argumento a la función “escribirYLoguear” que obtiene la fecha de grabación y muestra un mensaje por pantalla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1"/>
          <p:cNvSpPr txBox="1"/>
          <p:nvPr/>
        </p:nvSpPr>
        <p:spPr>
          <a:xfrm>
            <a:off x="2187450" y="226257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¡Vamos al código!</a:t>
            </a:r>
            <a:endParaRPr i="1" sz="3600">
              <a:solidFill>
                <a:srgbClr val="E0FF00"/>
              </a:solidFill>
              <a:latin typeface="Anton"/>
              <a:ea typeface="Anton"/>
              <a:cs typeface="Anton"/>
              <a:sym typeface="Anton"/>
            </a:endParaRPr>
          </a:p>
        </p:txBody>
      </p:sp>
      <p:pic>
        <p:nvPicPr>
          <p:cNvPr id="299" name="Google Shape;299;p51"/>
          <p:cNvPicPr preferRelativeResize="0"/>
          <p:nvPr/>
        </p:nvPicPr>
        <p:blipFill rotWithShape="1">
          <a:blip r:embed="rId4">
            <a:alphaModFix/>
          </a:blip>
          <a:srcRect b="0" l="0" r="0" t="0"/>
          <a:stretch/>
        </p:blipFill>
        <p:spPr>
          <a:xfrm>
            <a:off x="3978738" y="857150"/>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3" name="Shape 303"/>
        <p:cNvGrpSpPr/>
        <p:nvPr/>
      </p:nvGrpSpPr>
      <p:grpSpPr>
        <a:xfrm>
          <a:off x="0" y="0"/>
          <a:ext cx="0" cy="0"/>
          <a:chOff x="0" y="0"/>
          <a:chExt cx="0" cy="0"/>
        </a:xfrm>
      </p:grpSpPr>
      <p:pic>
        <p:nvPicPr>
          <p:cNvPr id="304" name="Google Shape;304;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05" name="Google Shape;305;p52"/>
          <p:cNvSpPr txBox="1"/>
          <p:nvPr/>
        </p:nvSpPr>
        <p:spPr>
          <a:xfrm>
            <a:off x="852900" y="1090338"/>
            <a:ext cx="7438200" cy="29628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15000"/>
              </a:lnSpc>
              <a:spcBef>
                <a:spcPts val="0"/>
              </a:spcBef>
              <a:spcAft>
                <a:spcPts val="0"/>
              </a:spcAft>
              <a:buSzPts val="1600"/>
              <a:buFont typeface="Helvetica Neue Light"/>
              <a:buChar char="➢"/>
            </a:pPr>
            <a:r>
              <a:rPr lang="en-GB" sz="1600">
                <a:latin typeface="Helvetica Neue Light"/>
                <a:ea typeface="Helvetica Neue Light"/>
                <a:cs typeface="Helvetica Neue Light"/>
                <a:sym typeface="Helvetica Neue Light"/>
              </a:rPr>
              <a:t>Definiremos una función llamada </a:t>
            </a:r>
            <a:r>
              <a:rPr b="1" lang="en-GB" sz="1600">
                <a:latin typeface="Helvetica Neue"/>
                <a:ea typeface="Helvetica Neue"/>
                <a:cs typeface="Helvetica Neue"/>
                <a:sym typeface="Helvetica Neue"/>
              </a:rPr>
              <a:t>operación</a:t>
            </a:r>
            <a:r>
              <a:rPr b="1" lang="en-GB" sz="1600">
                <a:latin typeface="Helvetica Neue"/>
                <a:ea typeface="Helvetica Neue"/>
                <a:cs typeface="Helvetica Neue"/>
                <a:sym typeface="Helvetica Neue"/>
              </a:rPr>
              <a:t> </a:t>
            </a:r>
            <a:r>
              <a:rPr lang="en-GB" sz="1600">
                <a:latin typeface="Helvetica Neue Light"/>
                <a:ea typeface="Helvetica Neue Light"/>
                <a:cs typeface="Helvetica Neue Light"/>
                <a:sym typeface="Helvetica Neue Light"/>
              </a:rPr>
              <a:t>que reciba </a:t>
            </a:r>
            <a:r>
              <a:rPr lang="en-GB" sz="1600">
                <a:solidFill>
                  <a:schemeClr val="dk1"/>
                </a:solidFill>
                <a:latin typeface="Helvetica Neue Light"/>
                <a:ea typeface="Helvetica Neue Light"/>
                <a:cs typeface="Helvetica Neue Light"/>
                <a:sym typeface="Helvetica Neue Light"/>
              </a:rPr>
              <a:t>como parámetro </a:t>
            </a:r>
            <a:r>
              <a:rPr lang="en-GB" sz="1600">
                <a:latin typeface="Helvetica Neue Light"/>
                <a:ea typeface="Helvetica Neue Light"/>
                <a:cs typeface="Helvetica Neue Light"/>
                <a:sym typeface="Helvetica Neue Light"/>
              </a:rPr>
              <a:t>dos valores y una función con la operación que va a realizar. Deberá retornar el resultado.</a:t>
            </a:r>
            <a:endParaRPr sz="1600">
              <a:latin typeface="Helvetica Neue Light"/>
              <a:ea typeface="Helvetica Neue Light"/>
              <a:cs typeface="Helvetica Neue Light"/>
              <a:sym typeface="Helvetica Neue Light"/>
            </a:endParaRPr>
          </a:p>
          <a:p>
            <a:pPr indent="0" lvl="0" marL="457200" marR="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SzPts val="1600"/>
              <a:buFont typeface="Helvetica Neue Light"/>
              <a:buChar char="➢"/>
            </a:pPr>
            <a:r>
              <a:rPr lang="en-GB" sz="1600">
                <a:latin typeface="Helvetica Neue Light"/>
                <a:ea typeface="Helvetica Neue Light"/>
                <a:cs typeface="Helvetica Neue Light"/>
                <a:sym typeface="Helvetica Neue Light"/>
              </a:rPr>
              <a:t>Definiremos las siguientes funciones: suma, resta, multiplicación, división y módulo. Estas recibirán dos valores y devolverán el resultado. Serán pasadas como parámetro en la llamada a la función </a:t>
            </a:r>
            <a:r>
              <a:rPr b="1" lang="en-GB" sz="1600">
                <a:latin typeface="Helvetica Neue"/>
                <a:ea typeface="Helvetica Neue"/>
                <a:cs typeface="Helvetica Neue"/>
                <a:sym typeface="Helvetica Neue"/>
              </a:rPr>
              <a:t>operación</a:t>
            </a:r>
            <a:endParaRPr b="1" sz="1600">
              <a:latin typeface="Helvetica Neue"/>
              <a:ea typeface="Helvetica Neue"/>
              <a:cs typeface="Helvetica Neue"/>
              <a:sym typeface="Helvetica Neue"/>
            </a:endParaRPr>
          </a:p>
          <a:p>
            <a:pPr indent="0" lvl="0" marL="457200" marR="0" rtl="0" algn="l">
              <a:lnSpc>
                <a:spcPct val="115000"/>
              </a:lnSpc>
              <a:spcBef>
                <a:spcPts val="0"/>
              </a:spcBef>
              <a:spcAft>
                <a:spcPts val="0"/>
              </a:spcAft>
              <a:buNone/>
            </a:pPr>
            <a:r>
              <a:t/>
            </a:r>
            <a:endParaRPr sz="1600">
              <a:latin typeface="Helvetica Neue Light"/>
              <a:ea typeface="Helvetica Neue Light"/>
              <a:cs typeface="Helvetica Neue Light"/>
              <a:sym typeface="Helvetica Neue Light"/>
            </a:endParaRPr>
          </a:p>
          <a:p>
            <a:pPr indent="-330200" lvl="0" marL="457200" marR="0" rtl="0" algn="l">
              <a:lnSpc>
                <a:spcPct val="115000"/>
              </a:lnSpc>
              <a:spcBef>
                <a:spcPts val="0"/>
              </a:spcBef>
              <a:spcAft>
                <a:spcPts val="0"/>
              </a:spcAft>
              <a:buSzPts val="1600"/>
              <a:buFont typeface="Helvetica Neue Light"/>
              <a:buChar char="➢"/>
            </a:pPr>
            <a:r>
              <a:rPr lang="en-GB" sz="1600">
                <a:latin typeface="Helvetica Neue Light"/>
                <a:ea typeface="Helvetica Neue Light"/>
                <a:cs typeface="Helvetica Neue Light"/>
                <a:sym typeface="Helvetica Neue Light"/>
              </a:rPr>
              <a:t>Todas las funciones tendrán que ser realizadas con sintaxis flecha.</a:t>
            </a:r>
            <a:endParaRPr sz="1600">
              <a:latin typeface="Helvetica Neue Light"/>
              <a:ea typeface="Helvetica Neue Light"/>
              <a:cs typeface="Helvetica Neue Light"/>
              <a:sym typeface="Helvetica Neue Light"/>
            </a:endParaRPr>
          </a:p>
        </p:txBody>
      </p:sp>
      <p:pic>
        <p:nvPicPr>
          <p:cNvPr id="306" name="Google Shape;306;p52"/>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3"/>
          <p:cNvSpPr txBox="1"/>
          <p:nvPr/>
        </p:nvSpPr>
        <p:spPr>
          <a:xfrm>
            <a:off x="536950" y="454250"/>
            <a:ext cx="69213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Callbacks: Algunas convenciones</a:t>
            </a:r>
            <a:endParaRPr i="1" sz="3600">
              <a:latin typeface="Anton"/>
              <a:ea typeface="Anton"/>
              <a:cs typeface="Anton"/>
              <a:sym typeface="Anton"/>
            </a:endParaRPr>
          </a:p>
        </p:txBody>
      </p:sp>
      <p:pic>
        <p:nvPicPr>
          <p:cNvPr id="312" name="Google Shape;312;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3" name="Google Shape;313;p53"/>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314" name="Google Shape;314;p53"/>
          <p:cNvSpPr txBox="1"/>
          <p:nvPr/>
        </p:nvSpPr>
        <p:spPr>
          <a:xfrm>
            <a:off x="886050" y="1269950"/>
            <a:ext cx="7868400" cy="3339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El </a:t>
            </a:r>
            <a:r>
              <a:rPr b="1" lang="en-GB" sz="2000">
                <a:solidFill>
                  <a:schemeClr val="dk1"/>
                </a:solidFill>
                <a:highlight>
                  <a:srgbClr val="FFFFFF"/>
                </a:highlight>
                <a:latin typeface="Helvetica Neue"/>
                <a:ea typeface="Helvetica Neue"/>
                <a:cs typeface="Helvetica Neue"/>
                <a:sym typeface="Helvetica Neue"/>
              </a:rPr>
              <a:t>callback </a:t>
            </a:r>
            <a:r>
              <a:rPr lang="en-GB" sz="2000">
                <a:solidFill>
                  <a:schemeClr val="dk1"/>
                </a:solidFill>
                <a:highlight>
                  <a:srgbClr val="FFFFFF"/>
                </a:highlight>
                <a:latin typeface="Helvetica Neue Light"/>
                <a:ea typeface="Helvetica Neue Light"/>
                <a:cs typeface="Helvetica Neue Light"/>
                <a:sym typeface="Helvetica Neue Light"/>
              </a:rPr>
              <a:t>siempre es el </a:t>
            </a:r>
            <a:r>
              <a:rPr b="1" lang="en-GB" sz="2000">
                <a:solidFill>
                  <a:schemeClr val="dk1"/>
                </a:solidFill>
                <a:highlight>
                  <a:srgbClr val="FFFFFF"/>
                </a:highlight>
                <a:latin typeface="Helvetica Neue"/>
                <a:ea typeface="Helvetica Neue"/>
                <a:cs typeface="Helvetica Neue"/>
                <a:sym typeface="Helvetica Neue"/>
              </a:rPr>
              <a:t>último parámetro</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El </a:t>
            </a:r>
            <a:r>
              <a:rPr b="1" lang="en-GB" sz="2000">
                <a:solidFill>
                  <a:schemeClr val="dk1"/>
                </a:solidFill>
                <a:highlight>
                  <a:srgbClr val="FFFFFF"/>
                </a:highlight>
                <a:latin typeface="Helvetica Neue"/>
                <a:ea typeface="Helvetica Neue"/>
                <a:cs typeface="Helvetica Neue"/>
                <a:sym typeface="Helvetica Neue"/>
              </a:rPr>
              <a:t>callback </a:t>
            </a:r>
            <a:r>
              <a:rPr lang="en-GB" sz="2000">
                <a:solidFill>
                  <a:schemeClr val="dk1"/>
                </a:solidFill>
                <a:highlight>
                  <a:srgbClr val="FFFFFF"/>
                </a:highlight>
                <a:latin typeface="Helvetica Neue Light"/>
                <a:ea typeface="Helvetica Neue Light"/>
                <a:cs typeface="Helvetica Neue Light"/>
                <a:sym typeface="Helvetica Neue Light"/>
              </a:rPr>
              <a:t>suele ser una función que </a:t>
            </a:r>
            <a:r>
              <a:rPr b="1" lang="en-GB" sz="2000">
                <a:solidFill>
                  <a:schemeClr val="dk1"/>
                </a:solidFill>
                <a:highlight>
                  <a:srgbClr val="FFFFFF"/>
                </a:highlight>
                <a:latin typeface="Helvetica Neue"/>
                <a:ea typeface="Helvetica Neue"/>
                <a:cs typeface="Helvetica Neue"/>
                <a:sym typeface="Helvetica Neue"/>
              </a:rPr>
              <a:t>recibe dos parámetros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La </a:t>
            </a:r>
            <a:r>
              <a:rPr b="1" lang="en-GB" sz="2000">
                <a:solidFill>
                  <a:schemeClr val="dk1"/>
                </a:solidFill>
                <a:highlight>
                  <a:srgbClr val="FFFFFF"/>
                </a:highlight>
                <a:latin typeface="Helvetica Neue"/>
                <a:ea typeface="Helvetica Neue"/>
                <a:cs typeface="Helvetica Neue"/>
                <a:sym typeface="Helvetica Neue"/>
              </a:rPr>
              <a:t>función llama </a:t>
            </a:r>
            <a:r>
              <a:rPr lang="en-GB" sz="2000">
                <a:solidFill>
                  <a:schemeClr val="dk1"/>
                </a:solidFill>
                <a:highlight>
                  <a:srgbClr val="FFFFFF"/>
                </a:highlight>
                <a:latin typeface="Helvetica Neue Light"/>
                <a:ea typeface="Helvetica Neue Light"/>
                <a:cs typeface="Helvetica Neue Light"/>
                <a:sym typeface="Helvetica Neue Light"/>
              </a:rPr>
              <a:t>al callback </a:t>
            </a:r>
            <a:r>
              <a:rPr b="1" lang="en-GB" sz="2000">
                <a:solidFill>
                  <a:schemeClr val="dk1"/>
                </a:solidFill>
                <a:highlight>
                  <a:srgbClr val="FFFFFF"/>
                </a:highlight>
                <a:latin typeface="Helvetica Neue"/>
                <a:ea typeface="Helvetica Neue"/>
                <a:cs typeface="Helvetica Neue"/>
                <a:sym typeface="Helvetica Neue"/>
              </a:rPr>
              <a:t>al terminar </a:t>
            </a:r>
            <a:r>
              <a:rPr lang="en-GB" sz="2000">
                <a:solidFill>
                  <a:schemeClr val="dk1"/>
                </a:solidFill>
                <a:highlight>
                  <a:srgbClr val="FFFFFF"/>
                </a:highlight>
                <a:latin typeface="Helvetica Neue Light"/>
                <a:ea typeface="Helvetica Neue Light"/>
                <a:cs typeface="Helvetica Neue Light"/>
                <a:sym typeface="Helvetica Neue Light"/>
              </a:rPr>
              <a:t>de ejecutar todas sus operaciones.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highlight>
                  <a:srgbClr val="FFFFFF"/>
                </a:highlight>
                <a:latin typeface="Helvetica Neue"/>
                <a:ea typeface="Helvetica Neue"/>
                <a:cs typeface="Helvetica Neue"/>
                <a:sym typeface="Helvetica Neue"/>
              </a:rPr>
              <a:t>Si la operación fue exitosa</a:t>
            </a:r>
            <a:r>
              <a:rPr lang="en-GB" sz="2000">
                <a:solidFill>
                  <a:schemeClr val="dk1"/>
                </a:solidFill>
                <a:highlight>
                  <a:srgbClr val="FFFFFF"/>
                </a:highlight>
                <a:latin typeface="Helvetica Neue Light"/>
                <a:ea typeface="Helvetica Neue Light"/>
                <a:cs typeface="Helvetica Neue Light"/>
                <a:sym typeface="Helvetica Neue Light"/>
              </a:rPr>
              <a:t>, la función llamará al callback pasando null como primer parámetro y si generó algún resultado este se pasará como segundo parámetro.</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Si la operación resultó en un error</a:t>
            </a:r>
            <a:r>
              <a:rPr lang="en-GB" sz="2000">
                <a:latin typeface="Helvetica Neue Light"/>
                <a:ea typeface="Helvetica Neue Light"/>
                <a:cs typeface="Helvetica Neue Light"/>
                <a:sym typeface="Helvetica Neue Light"/>
              </a:rPr>
              <a:t>, la función llamará al callback pasando el error obtenido como primer parámetro.</a:t>
            </a:r>
            <a:endParaRPr sz="20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4"/>
          <p:cNvSpPr txBox="1"/>
          <p:nvPr/>
        </p:nvSpPr>
        <p:spPr>
          <a:xfrm>
            <a:off x="1003275" y="460300"/>
            <a:ext cx="41433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convenciones</a:t>
            </a:r>
            <a:endParaRPr i="1" sz="2600">
              <a:latin typeface="Anton"/>
              <a:ea typeface="Anton"/>
              <a:cs typeface="Anton"/>
              <a:sym typeface="Anton"/>
            </a:endParaRPr>
          </a:p>
        </p:txBody>
      </p:sp>
      <p:pic>
        <p:nvPicPr>
          <p:cNvPr id="320" name="Google Shape;320;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21" name="Google Shape;321;p54"/>
          <p:cNvSpPr txBox="1"/>
          <p:nvPr/>
        </p:nvSpPr>
        <p:spPr>
          <a:xfrm>
            <a:off x="1003275" y="1209925"/>
            <a:ext cx="7135800" cy="129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Desde el lado del callback, estas funciones deberán saber cómo manejar los parámetros. Por este motivo, nos encontraremos muy a menudo con la siguiente estructura</a:t>
            </a:r>
            <a:endParaRPr sz="2000">
              <a:latin typeface="Helvetica Neue Light"/>
              <a:ea typeface="Helvetica Neue Light"/>
              <a:cs typeface="Helvetica Neue Light"/>
              <a:sym typeface="Helvetica Neue Light"/>
            </a:endParaRPr>
          </a:p>
        </p:txBody>
      </p:sp>
      <p:pic>
        <p:nvPicPr>
          <p:cNvPr id="322" name="Google Shape;322;p54"/>
          <p:cNvPicPr preferRelativeResize="0"/>
          <p:nvPr/>
        </p:nvPicPr>
        <p:blipFill>
          <a:blip r:embed="rId4">
            <a:alphaModFix/>
          </a:blip>
          <a:stretch>
            <a:fillRect/>
          </a:stretch>
        </p:blipFill>
        <p:spPr>
          <a:xfrm>
            <a:off x="1977525" y="2651050"/>
            <a:ext cx="5047651" cy="183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26" name="Shape 326"/>
        <p:cNvGrpSpPr/>
        <p:nvPr/>
      </p:nvGrpSpPr>
      <p:grpSpPr>
        <a:xfrm>
          <a:off x="0" y="0"/>
          <a:ext cx="0" cy="0"/>
          <a:chOff x="0" y="0"/>
          <a:chExt cx="0" cy="0"/>
        </a:xfrm>
      </p:grpSpPr>
      <p:sp>
        <p:nvSpPr>
          <p:cNvPr id="327" name="Google Shape;327;p55"/>
          <p:cNvSpPr txBox="1"/>
          <p:nvPr/>
        </p:nvSpPr>
        <p:spPr>
          <a:xfrm>
            <a:off x="1981150" y="912625"/>
            <a:ext cx="5181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Callbacks anidados</a:t>
            </a:r>
            <a:endParaRPr i="1" sz="3600">
              <a:solidFill>
                <a:srgbClr val="121212"/>
              </a:solidFill>
              <a:latin typeface="Anton"/>
              <a:ea typeface="Anton"/>
              <a:cs typeface="Anton"/>
              <a:sym typeface="Anton"/>
            </a:endParaRPr>
          </a:p>
        </p:txBody>
      </p:sp>
      <p:pic>
        <p:nvPicPr>
          <p:cNvPr id="328" name="Google Shape;328;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9" name="Google Shape;329;p55"/>
          <p:cNvPicPr preferRelativeResize="0"/>
          <p:nvPr/>
        </p:nvPicPr>
        <p:blipFill>
          <a:blip r:embed="rId4">
            <a:alphaModFix/>
          </a:blip>
          <a:stretch>
            <a:fillRect/>
          </a:stretch>
        </p:blipFill>
        <p:spPr>
          <a:xfrm>
            <a:off x="1981163" y="1901725"/>
            <a:ext cx="5181675" cy="2362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2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5" name="Google Shape;105;p2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6" name="Google Shape;106;p29"/>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7" name="Google Shape;107;p29"/>
          <p:cNvSpPr/>
          <p:nvPr/>
        </p:nvSpPr>
        <p:spPr>
          <a:xfrm>
            <a:off x="12261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08" name="Google Shape;108;p29"/>
          <p:cNvSpPr/>
          <p:nvPr/>
        </p:nvSpPr>
        <p:spPr>
          <a:xfrm>
            <a:off x="35547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10" name="Google Shape;110;p29"/>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9"/>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112" name="Google Shape;112;p29"/>
          <p:cNvSpPr txBox="1"/>
          <p:nvPr/>
        </p:nvSpPr>
        <p:spPr>
          <a:xfrm>
            <a:off x="137762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highlight>
                  <a:srgbClr val="FFFFFF"/>
                </a:highlight>
              </a:rPr>
              <a:t>Principios básiclos de Javascript</a:t>
            </a:r>
            <a:endParaRPr b="1" sz="1200">
              <a:latin typeface="Helvetica Neue"/>
              <a:ea typeface="Helvetica Neue"/>
              <a:cs typeface="Helvetica Neue"/>
              <a:sym typeface="Helvetica Neue"/>
            </a:endParaRPr>
          </a:p>
        </p:txBody>
      </p:sp>
      <p:pic>
        <p:nvPicPr>
          <p:cNvPr id="113" name="Google Shape;113;p29"/>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114" name="Google Shape;114;p29"/>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9"/>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116" name="Google Shape;116;p29"/>
          <p:cNvSpPr txBox="1"/>
          <p:nvPr/>
        </p:nvSpPr>
        <p:spPr>
          <a:xfrm>
            <a:off x="6302850" y="1842700"/>
            <a:ext cx="18549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200">
                <a:solidFill>
                  <a:schemeClr val="dk1"/>
                </a:solidFill>
                <a:highlight>
                  <a:srgbClr val="FFFFFF"/>
                </a:highlight>
              </a:rPr>
              <a:t>Manejo de Archivos en Javascript</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117" name="Google Shape;117;p29"/>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18" name="Google Shape;118;p29"/>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19" name="Google Shape;119;p29"/>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0" name="Google Shape;120;p29"/>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1" name="Google Shape;121;p29"/>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122" name="Google Shape;122;p29"/>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9"/>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4</a:t>
            </a:r>
            <a:endParaRPr>
              <a:latin typeface="Helvetica Neue"/>
              <a:ea typeface="Helvetica Neue"/>
              <a:cs typeface="Helvetica Neue"/>
              <a:sym typeface="Helvetica Neue"/>
            </a:endParaRPr>
          </a:p>
        </p:txBody>
      </p:sp>
      <p:sp>
        <p:nvSpPr>
          <p:cNvPr id="124" name="Google Shape;124;p29"/>
          <p:cNvSpPr txBox="1"/>
          <p:nvPr/>
        </p:nvSpPr>
        <p:spPr>
          <a:xfrm>
            <a:off x="3576837" y="1758000"/>
            <a:ext cx="2240700" cy="42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Programación sincrónica y asincrónica</a:t>
            </a:r>
            <a:endParaRPr b="1" sz="1200">
              <a:latin typeface="Helvetica Neue"/>
              <a:ea typeface="Helvetica Neue"/>
              <a:cs typeface="Helvetica Neue"/>
              <a:sym typeface="Helvetica Neue"/>
            </a:endParaRPr>
          </a:p>
        </p:txBody>
      </p:sp>
      <p:cxnSp>
        <p:nvCxnSpPr>
          <p:cNvPr id="125" name="Google Shape;125;p29"/>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6" name="Google Shape;126;p29"/>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7" name="Google Shape;127;p29"/>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128" name="Google Shape;128;p29"/>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129" name="Google Shape;129;p29"/>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130" name="Google Shape;130;p29"/>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6"/>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Concepto</a:t>
            </a:r>
            <a:endParaRPr i="1" sz="3600">
              <a:latin typeface="Anton"/>
              <a:ea typeface="Anton"/>
              <a:cs typeface="Anton"/>
              <a:sym typeface="Anton"/>
            </a:endParaRPr>
          </a:p>
        </p:txBody>
      </p:sp>
      <p:pic>
        <p:nvPicPr>
          <p:cNvPr id="335" name="Google Shape;335;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6" name="Google Shape;336;p56"/>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337" name="Google Shape;337;p56"/>
          <p:cNvSpPr txBox="1"/>
          <p:nvPr/>
        </p:nvSpPr>
        <p:spPr>
          <a:xfrm>
            <a:off x="1174350" y="1430300"/>
            <a:ext cx="6795300" cy="27069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Es un fragmento de código en el que </a:t>
            </a:r>
            <a:r>
              <a:rPr b="1" lang="en-GB" sz="2000">
                <a:solidFill>
                  <a:schemeClr val="dk1"/>
                </a:solidFill>
                <a:latin typeface="Helvetica Neue"/>
                <a:ea typeface="Helvetica Neue"/>
                <a:cs typeface="Helvetica Neue"/>
                <a:sym typeface="Helvetica Neue"/>
              </a:rPr>
              <a:t>una función llama a un callback, y este a otro </a:t>
            </a:r>
            <a:r>
              <a:rPr lang="en-GB" sz="2000">
                <a:solidFill>
                  <a:schemeClr val="dk1"/>
                </a:solidFill>
                <a:latin typeface="Helvetica Neue Light"/>
                <a:ea typeface="Helvetica Neue Light"/>
                <a:cs typeface="Helvetica Neue Light"/>
                <a:sym typeface="Helvetica Neue Light"/>
              </a:rPr>
              <a:t>callback, y este a otro, y así sucesivamente.</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Son </a:t>
            </a:r>
            <a:r>
              <a:rPr b="1" lang="en-GB" sz="2000">
                <a:solidFill>
                  <a:schemeClr val="dk1"/>
                </a:solidFill>
                <a:latin typeface="Helvetica Neue"/>
                <a:ea typeface="Helvetica Neue"/>
                <a:cs typeface="Helvetica Neue"/>
                <a:sym typeface="Helvetica Neue"/>
              </a:rPr>
              <a:t>operaciones encadenadas</a:t>
            </a:r>
            <a:r>
              <a:rPr lang="en-GB" sz="2000">
                <a:solidFill>
                  <a:schemeClr val="dk1"/>
                </a:solidFill>
                <a:latin typeface="Helvetica Neue Light"/>
                <a:ea typeface="Helvetica Neue Light"/>
                <a:cs typeface="Helvetica Neue Light"/>
                <a:sym typeface="Helvetica Neue Light"/>
              </a:rPr>
              <a:t>, en serie.</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Si el nivel de anidamiento es grande, se puede producir el llamado </a:t>
            </a:r>
            <a:r>
              <a:rPr b="1" i="1" lang="en-GB" sz="2000">
                <a:solidFill>
                  <a:schemeClr val="dk1"/>
                </a:solidFill>
                <a:latin typeface="Helvetica Neue"/>
                <a:ea typeface="Helvetica Neue"/>
                <a:cs typeface="Helvetica Neue"/>
                <a:sym typeface="Helvetica Neue"/>
              </a:rPr>
              <a:t>callback hell</a:t>
            </a:r>
            <a:r>
              <a:rPr b="1" lang="en-GB" sz="2000">
                <a:solidFill>
                  <a:schemeClr val="dk1"/>
                </a:solidFill>
                <a:latin typeface="Helvetica Neue"/>
                <a:ea typeface="Helvetica Neue"/>
                <a:cs typeface="Helvetica Neue"/>
                <a:sym typeface="Helvetica Neue"/>
              </a:rPr>
              <a:t> </a:t>
            </a:r>
            <a:r>
              <a:rPr lang="en-GB" sz="2000">
                <a:solidFill>
                  <a:schemeClr val="dk1"/>
                </a:solidFill>
                <a:latin typeface="Helvetica Neue Light"/>
                <a:ea typeface="Helvetica Neue Light"/>
                <a:cs typeface="Helvetica Neue Light"/>
                <a:sym typeface="Helvetica Neue Light"/>
              </a:rPr>
              <a:t>ó infierno de callbacks</a:t>
            </a:r>
            <a:r>
              <a:rPr lang="en-GB" sz="2000">
                <a:solidFill>
                  <a:schemeClr val="dk1"/>
                </a:solidFill>
                <a:highlight>
                  <a:schemeClr val="lt1"/>
                </a:highlight>
                <a:latin typeface="Helvetica Neue Light"/>
                <a:ea typeface="Helvetica Neue Light"/>
                <a:cs typeface="Helvetica Neue Light"/>
                <a:sym typeface="Helvetica Neue Light"/>
              </a:rPr>
              <a:t>. También se conoce como </a:t>
            </a:r>
            <a:r>
              <a:rPr i="1" lang="en-GB" sz="2000">
                <a:solidFill>
                  <a:schemeClr val="dk1"/>
                </a:solidFill>
                <a:highlight>
                  <a:schemeClr val="lt1"/>
                </a:highlight>
                <a:latin typeface="Helvetica Neue Light"/>
                <a:ea typeface="Helvetica Neue Light"/>
                <a:cs typeface="Helvetica Neue Light"/>
                <a:sym typeface="Helvetica Neue Light"/>
              </a:rPr>
              <a:t>pyramid of doom</a:t>
            </a:r>
            <a:r>
              <a:rPr lang="en-GB" sz="2000">
                <a:solidFill>
                  <a:schemeClr val="dk1"/>
                </a:solidFill>
                <a:highlight>
                  <a:schemeClr val="lt1"/>
                </a:highlight>
                <a:latin typeface="Helvetica Neue Light"/>
                <a:ea typeface="Helvetica Neue Light"/>
                <a:cs typeface="Helvetica Neue Light"/>
                <a:sym typeface="Helvetica Neue Light"/>
              </a:rPr>
              <a:t> ó pirámide de la perdición.</a:t>
            </a:r>
            <a:endParaRPr sz="2000">
              <a:latin typeface="Helvetica Neue Light"/>
              <a:ea typeface="Helvetica Neue Light"/>
              <a:cs typeface="Helvetica Neue Light"/>
              <a:sym typeface="Helvetica Neue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7"/>
          <p:cNvSpPr txBox="1"/>
          <p:nvPr/>
        </p:nvSpPr>
        <p:spPr>
          <a:xfrm>
            <a:off x="1003275" y="460300"/>
            <a:ext cx="41433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Callback anidado</a:t>
            </a:r>
            <a:endParaRPr i="1" sz="2600">
              <a:latin typeface="Anton"/>
              <a:ea typeface="Anton"/>
              <a:cs typeface="Anton"/>
              <a:sym typeface="Anton"/>
            </a:endParaRPr>
          </a:p>
        </p:txBody>
      </p:sp>
      <p:pic>
        <p:nvPicPr>
          <p:cNvPr id="343" name="Google Shape;343;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4" name="Google Shape;344;p57"/>
          <p:cNvPicPr preferRelativeResize="0"/>
          <p:nvPr/>
        </p:nvPicPr>
        <p:blipFill>
          <a:blip r:embed="rId4">
            <a:alphaModFix/>
          </a:blip>
          <a:stretch>
            <a:fillRect/>
          </a:stretch>
        </p:blipFill>
        <p:spPr>
          <a:xfrm>
            <a:off x="1099125" y="1059395"/>
            <a:ext cx="6468802" cy="33637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48" name="Shape 348"/>
        <p:cNvGrpSpPr/>
        <p:nvPr/>
      </p:nvGrpSpPr>
      <p:grpSpPr>
        <a:xfrm>
          <a:off x="0" y="0"/>
          <a:ext cx="0" cy="0"/>
          <a:chOff x="0" y="0"/>
          <a:chExt cx="0" cy="0"/>
        </a:xfrm>
      </p:grpSpPr>
      <p:sp>
        <p:nvSpPr>
          <p:cNvPr id="349" name="Google Shape;349;p58"/>
          <p:cNvSpPr txBox="1"/>
          <p:nvPr/>
        </p:nvSpPr>
        <p:spPr>
          <a:xfrm>
            <a:off x="1181763" y="55125"/>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¡Atención!</a:t>
            </a:r>
            <a:endParaRPr i="1" sz="4000">
              <a:latin typeface="Anton"/>
              <a:ea typeface="Anton"/>
              <a:cs typeface="Anton"/>
              <a:sym typeface="Anton"/>
            </a:endParaRPr>
          </a:p>
        </p:txBody>
      </p:sp>
      <p:sp>
        <p:nvSpPr>
          <p:cNvPr id="350" name="Google Shape;350;p58"/>
          <p:cNvSpPr txBox="1"/>
          <p:nvPr/>
        </p:nvSpPr>
        <p:spPr>
          <a:xfrm>
            <a:off x="614400" y="1044225"/>
            <a:ext cx="7915200" cy="154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A tipo de estructura de código se le ha denominado </a:t>
            </a:r>
            <a:r>
              <a:rPr b="1" lang="en-GB" sz="2000">
                <a:latin typeface="Helvetica Neue"/>
                <a:ea typeface="Helvetica Neue"/>
                <a:cs typeface="Helvetica Neue"/>
                <a:sym typeface="Helvetica Neue"/>
              </a:rPr>
              <a:t>callbacks hell</a:t>
            </a:r>
            <a:r>
              <a:rPr lang="en-GB" sz="2000">
                <a:latin typeface="Helvetica Neue Light"/>
                <a:ea typeface="Helvetica Neue Light"/>
                <a:cs typeface="Helvetica Neue Light"/>
                <a:sym typeface="Helvetica Neue Light"/>
              </a:rPr>
              <a:t> o </a:t>
            </a:r>
            <a:r>
              <a:rPr b="1" lang="en-GB" sz="2000">
                <a:latin typeface="Helvetica Neue"/>
                <a:ea typeface="Helvetica Neue"/>
                <a:cs typeface="Helvetica Neue"/>
                <a:sym typeface="Helvetica Neue"/>
              </a:rPr>
              <a:t>pyramid of doom</a:t>
            </a:r>
            <a:r>
              <a:rPr lang="en-GB" sz="2000">
                <a:latin typeface="Helvetica Neue Light"/>
                <a:ea typeface="Helvetica Neue Light"/>
                <a:cs typeface="Helvetica Neue Light"/>
                <a:sym typeface="Helvetica Neue Light"/>
              </a:rPr>
              <a:t>, ya que las funciones se van encadenando de forma que la indentación del código se vuelve bastante prominente y dificulta la comprensión del mismo.</a:t>
            </a:r>
            <a:endParaRPr sz="2000">
              <a:latin typeface="Helvetica Neue Light"/>
              <a:ea typeface="Helvetica Neue Light"/>
              <a:cs typeface="Helvetica Neue Light"/>
              <a:sym typeface="Helvetica Neue Light"/>
            </a:endParaRPr>
          </a:p>
        </p:txBody>
      </p:sp>
      <p:pic>
        <p:nvPicPr>
          <p:cNvPr id="351" name="Google Shape;351;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2" name="Google Shape;352;p58"/>
          <p:cNvPicPr preferRelativeResize="0"/>
          <p:nvPr/>
        </p:nvPicPr>
        <p:blipFill>
          <a:blip r:embed="rId4">
            <a:alphaModFix/>
          </a:blip>
          <a:stretch>
            <a:fillRect/>
          </a:stretch>
        </p:blipFill>
        <p:spPr>
          <a:xfrm>
            <a:off x="1025825" y="2663925"/>
            <a:ext cx="6957085" cy="1767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56" name="Shape 356"/>
        <p:cNvGrpSpPr/>
        <p:nvPr/>
      </p:nvGrpSpPr>
      <p:grpSpPr>
        <a:xfrm>
          <a:off x="0" y="0"/>
          <a:ext cx="0" cy="0"/>
          <a:chOff x="0" y="0"/>
          <a:chExt cx="0" cy="0"/>
        </a:xfrm>
      </p:grpSpPr>
      <p:pic>
        <p:nvPicPr>
          <p:cNvPr id="357" name="Google Shape;357;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8" name="Google Shape;358;p59"/>
          <p:cNvPicPr preferRelativeResize="0"/>
          <p:nvPr/>
        </p:nvPicPr>
        <p:blipFill>
          <a:blip r:embed="rId4">
            <a:alphaModFix/>
          </a:blip>
          <a:stretch>
            <a:fillRect/>
          </a:stretch>
        </p:blipFill>
        <p:spPr>
          <a:xfrm>
            <a:off x="2070162" y="2027879"/>
            <a:ext cx="5003676" cy="2432976"/>
          </a:xfrm>
          <a:prstGeom prst="rect">
            <a:avLst/>
          </a:prstGeom>
          <a:noFill/>
          <a:ln>
            <a:noFill/>
          </a:ln>
        </p:spPr>
      </p:pic>
      <p:sp>
        <p:nvSpPr>
          <p:cNvPr id="359" name="Google Shape;359;p59"/>
          <p:cNvSpPr txBox="1"/>
          <p:nvPr/>
        </p:nvSpPr>
        <p:spPr>
          <a:xfrm>
            <a:off x="908700" y="11549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Promesas</a:t>
            </a:r>
            <a:endParaRPr i="1" sz="3600">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0"/>
          <p:cNvSpPr txBox="1"/>
          <p:nvPr/>
        </p:nvSpPr>
        <p:spPr>
          <a:xfrm>
            <a:off x="241300" y="4700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Promesas</a:t>
            </a:r>
            <a:endParaRPr i="1" sz="3600">
              <a:latin typeface="Anton"/>
              <a:ea typeface="Anton"/>
              <a:cs typeface="Anton"/>
              <a:sym typeface="Anton"/>
            </a:endParaRPr>
          </a:p>
        </p:txBody>
      </p:sp>
      <p:sp>
        <p:nvSpPr>
          <p:cNvPr id="365" name="Google Shape;365;p60"/>
          <p:cNvSpPr txBox="1"/>
          <p:nvPr/>
        </p:nvSpPr>
        <p:spPr>
          <a:xfrm>
            <a:off x="585725" y="1235650"/>
            <a:ext cx="7706100" cy="331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Una Promesa es un objeto que encapsula una operación, y que permite definir acciones a tomar luego de finalizada dicha operación, según el resultado de la misma. Para ello, permite </a:t>
            </a:r>
            <a:r>
              <a:rPr b="1" lang="en-GB" sz="1800">
                <a:solidFill>
                  <a:schemeClr val="dk1"/>
                </a:solidFill>
                <a:highlight>
                  <a:schemeClr val="lt1"/>
                </a:highlight>
                <a:latin typeface="Helvetica Neue"/>
                <a:ea typeface="Helvetica Neue"/>
                <a:cs typeface="Helvetica Neue"/>
                <a:sym typeface="Helvetica Neue"/>
              </a:rPr>
              <a:t>asociar manejadores </a:t>
            </a:r>
            <a:r>
              <a:rPr lang="en-GB" sz="1800">
                <a:solidFill>
                  <a:schemeClr val="dk1"/>
                </a:solidFill>
                <a:highlight>
                  <a:schemeClr val="lt1"/>
                </a:highlight>
                <a:latin typeface="Helvetica Neue Light"/>
                <a:ea typeface="Helvetica Neue Light"/>
                <a:cs typeface="Helvetica Neue Light"/>
                <a:sym typeface="Helvetica Neue Light"/>
              </a:rPr>
              <a:t>que actuarán sobre un eventual valor (resultado) en caso de éxito, o la razón de falla (error) en caso de una falla.</a:t>
            </a:r>
            <a:endParaRPr sz="1800">
              <a:solidFill>
                <a:schemeClr val="dk1"/>
              </a:solidFill>
              <a:highlight>
                <a:schemeClr val="lt1"/>
              </a:highlight>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highlight>
                  <a:schemeClr val="lt1"/>
                </a:highlight>
                <a:latin typeface="Helvetica Neue Light"/>
                <a:ea typeface="Helvetica Neue Light"/>
                <a:cs typeface="Helvetica Neue Light"/>
                <a:sym typeface="Helvetica Neue Light"/>
              </a:rPr>
              <a:t>Al igual que con los callbacks, este mecanismo permite </a:t>
            </a:r>
            <a:r>
              <a:rPr b="1" lang="en-GB" sz="1800">
                <a:solidFill>
                  <a:schemeClr val="dk1"/>
                </a:solidFill>
                <a:highlight>
                  <a:schemeClr val="lt1"/>
                </a:highlight>
                <a:latin typeface="Helvetica Neue"/>
                <a:ea typeface="Helvetica Neue"/>
                <a:cs typeface="Helvetica Neue"/>
                <a:sym typeface="Helvetica Neue"/>
              </a:rPr>
              <a:t>definir desde afuera</a:t>
            </a:r>
            <a:r>
              <a:rPr lang="en-GB" sz="1800">
                <a:solidFill>
                  <a:schemeClr val="dk1"/>
                </a:solidFill>
                <a:highlight>
                  <a:schemeClr val="lt1"/>
                </a:highlight>
                <a:latin typeface="Helvetica Neue Light"/>
                <a:ea typeface="Helvetica Neue Light"/>
                <a:cs typeface="Helvetica Neue Light"/>
                <a:sym typeface="Helvetica Neue Light"/>
              </a:rPr>
              <a:t> de una función un bloque de código que </a:t>
            </a:r>
            <a:r>
              <a:rPr b="1" lang="en-GB" sz="1800">
                <a:solidFill>
                  <a:schemeClr val="dk1"/>
                </a:solidFill>
                <a:highlight>
                  <a:schemeClr val="lt1"/>
                </a:highlight>
                <a:latin typeface="Helvetica Neue"/>
                <a:ea typeface="Helvetica Neue"/>
                <a:cs typeface="Helvetica Neue"/>
                <a:sym typeface="Helvetica Neue"/>
              </a:rPr>
              <a:t>se ejecutará dentro</a:t>
            </a:r>
            <a:r>
              <a:rPr lang="en-GB" sz="1800">
                <a:solidFill>
                  <a:schemeClr val="dk1"/>
                </a:solidFill>
                <a:highlight>
                  <a:schemeClr val="lt1"/>
                </a:highlight>
                <a:latin typeface="Helvetica Neue Light"/>
                <a:ea typeface="Helvetica Neue Light"/>
                <a:cs typeface="Helvetica Neue Light"/>
                <a:sym typeface="Helvetica Neue Light"/>
              </a:rPr>
              <a:t> de esa función, dependiendo del resultado. A diferencia de los callbacks, en este caso se definirán dos manejadores en lugar de uno solo. Esto permite evitar </a:t>
            </a:r>
            <a:r>
              <a:rPr i="1" lang="en-GB" sz="1800">
                <a:solidFill>
                  <a:schemeClr val="dk1"/>
                </a:solidFill>
                <a:highlight>
                  <a:schemeClr val="lt1"/>
                </a:highlight>
                <a:latin typeface="Helvetica Neue Light"/>
                <a:ea typeface="Helvetica Neue Light"/>
                <a:cs typeface="Helvetica Neue Light"/>
                <a:sym typeface="Helvetica Neue Light"/>
              </a:rPr>
              <a:t>callback hells</a:t>
            </a:r>
            <a:r>
              <a:rPr lang="en-GB" sz="1800">
                <a:solidFill>
                  <a:schemeClr val="dk1"/>
                </a:solidFill>
                <a:highlight>
                  <a:schemeClr val="lt1"/>
                </a:highlight>
                <a:latin typeface="Helvetica Neue Light"/>
                <a:ea typeface="Helvetica Neue Light"/>
                <a:cs typeface="Helvetica Neue Light"/>
                <a:sym typeface="Helvetica Neue Light"/>
              </a:rPr>
              <a:t> como veremos más adelante.</a:t>
            </a:r>
            <a:endParaRPr sz="1800">
              <a:solidFill>
                <a:schemeClr val="dk1"/>
              </a:solidFill>
              <a:highlight>
                <a:srgbClr val="FFFFFF"/>
              </a:highlight>
              <a:latin typeface="Helvetica Neue Light"/>
              <a:ea typeface="Helvetica Neue Light"/>
              <a:cs typeface="Helvetica Neue Light"/>
              <a:sym typeface="Helvetica Neue Light"/>
            </a:endParaRPr>
          </a:p>
        </p:txBody>
      </p:sp>
      <p:pic>
        <p:nvPicPr>
          <p:cNvPr id="366" name="Google Shape;366;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7" name="Google Shape;367;p60"/>
          <p:cNvPicPr preferRelativeResize="0"/>
          <p:nvPr/>
        </p:nvPicPr>
        <p:blipFill>
          <a:blip r:embed="rId4">
            <a:alphaModFix/>
          </a:blip>
          <a:stretch>
            <a:fillRect/>
          </a:stretch>
        </p:blipFill>
        <p:spPr>
          <a:xfrm>
            <a:off x="7458500" y="243775"/>
            <a:ext cx="1186525" cy="11865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nvSpPr>
        <p:spPr>
          <a:xfrm>
            <a:off x="241300" y="4700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Estados de una promesa</a:t>
            </a:r>
            <a:endParaRPr i="1" sz="3600">
              <a:latin typeface="Anton"/>
              <a:ea typeface="Anton"/>
              <a:cs typeface="Anton"/>
              <a:sym typeface="Anton"/>
            </a:endParaRPr>
          </a:p>
        </p:txBody>
      </p:sp>
      <p:sp>
        <p:nvSpPr>
          <p:cNvPr id="373" name="Google Shape;373;p61"/>
          <p:cNvSpPr txBox="1"/>
          <p:nvPr/>
        </p:nvSpPr>
        <p:spPr>
          <a:xfrm>
            <a:off x="585725" y="1388050"/>
            <a:ext cx="7706100" cy="331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El estado inicial de una promesa es:</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Helvetica Neue Light"/>
              <a:buChar char="●"/>
            </a:pPr>
            <a:r>
              <a:rPr b="1" lang="en-GB" sz="1900">
                <a:solidFill>
                  <a:schemeClr val="dk1"/>
                </a:solidFill>
                <a:highlight>
                  <a:schemeClr val="lt1"/>
                </a:highlight>
                <a:latin typeface="Helvetica Neue"/>
                <a:ea typeface="Helvetica Neue"/>
                <a:cs typeface="Helvetica Neue"/>
                <a:sym typeface="Helvetica Neue"/>
              </a:rPr>
              <a:t>Pendiente (pending)</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Una vez que la operación contenida se resuelve, el estado de la promesa pasa a:</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Helvetica Neue Light"/>
              <a:buChar char="●"/>
            </a:pPr>
            <a:r>
              <a:rPr b="1" lang="en-GB" sz="1900">
                <a:solidFill>
                  <a:schemeClr val="dk1"/>
                </a:solidFill>
                <a:highlight>
                  <a:schemeClr val="lt1"/>
                </a:highlight>
                <a:latin typeface="Helvetica Neue"/>
                <a:ea typeface="Helvetica Neue"/>
                <a:cs typeface="Helvetica Neue"/>
                <a:sym typeface="Helvetica Neue"/>
              </a:rPr>
              <a:t>Cumplida (fulfilled):</a:t>
            </a:r>
            <a:r>
              <a:rPr lang="en-GB" sz="1900">
                <a:solidFill>
                  <a:schemeClr val="dk1"/>
                </a:solidFill>
                <a:highlight>
                  <a:schemeClr val="lt1"/>
                </a:highlight>
                <a:latin typeface="Helvetica Neue Light"/>
                <a:ea typeface="Helvetica Neue Light"/>
                <a:cs typeface="Helvetica Neue Light"/>
                <a:sym typeface="Helvetica Neue Light"/>
              </a:rPr>
              <a:t> la operación salió bien, y su resultado será manejado por el callback asignado mediante el método </a:t>
            </a:r>
            <a:r>
              <a:rPr lang="en-GB" sz="1900">
                <a:solidFill>
                  <a:schemeClr val="dk1"/>
                </a:solidFill>
                <a:highlight>
                  <a:schemeClr val="lt1"/>
                </a:highlight>
                <a:latin typeface="Consolas"/>
                <a:ea typeface="Consolas"/>
                <a:cs typeface="Consolas"/>
                <a:sym typeface="Consolas"/>
              </a:rPr>
              <a:t>.</a:t>
            </a:r>
            <a:r>
              <a:rPr i="1" lang="en-GB" sz="1900">
                <a:solidFill>
                  <a:schemeClr val="dk1"/>
                </a:solidFill>
                <a:highlight>
                  <a:schemeClr val="lt1"/>
                </a:highlight>
                <a:latin typeface="Consolas"/>
                <a:ea typeface="Consolas"/>
                <a:cs typeface="Consolas"/>
                <a:sym typeface="Consolas"/>
              </a:rPr>
              <a:t>then()</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Helvetica Neue Light"/>
              <a:buChar char="●"/>
            </a:pPr>
            <a:r>
              <a:rPr b="1" lang="en-GB" sz="1900">
                <a:solidFill>
                  <a:schemeClr val="dk1"/>
                </a:solidFill>
                <a:highlight>
                  <a:schemeClr val="lt1"/>
                </a:highlight>
                <a:latin typeface="Helvetica Neue"/>
                <a:ea typeface="Helvetica Neue"/>
                <a:cs typeface="Helvetica Neue"/>
                <a:sym typeface="Helvetica Neue"/>
              </a:rPr>
              <a:t>Rechazada (rejected):</a:t>
            </a:r>
            <a:r>
              <a:rPr lang="en-GB" sz="1900">
                <a:solidFill>
                  <a:schemeClr val="dk1"/>
                </a:solidFill>
                <a:highlight>
                  <a:schemeClr val="lt1"/>
                </a:highlight>
                <a:latin typeface="Helvetica Neue Light"/>
                <a:ea typeface="Helvetica Neue Light"/>
                <a:cs typeface="Helvetica Neue Light"/>
                <a:sym typeface="Helvetica Neue Light"/>
              </a:rPr>
              <a:t> la operación falló, y su error será manejado por el callback asignado mediante el método </a:t>
            </a:r>
            <a:r>
              <a:rPr lang="en-GB" sz="1900">
                <a:solidFill>
                  <a:schemeClr val="dk1"/>
                </a:solidFill>
                <a:highlight>
                  <a:schemeClr val="lt1"/>
                </a:highlight>
                <a:latin typeface="Consolas"/>
                <a:ea typeface="Consolas"/>
                <a:cs typeface="Consolas"/>
                <a:sym typeface="Consolas"/>
              </a:rPr>
              <a:t>.</a:t>
            </a:r>
            <a:r>
              <a:rPr i="1" lang="en-GB" sz="1900">
                <a:solidFill>
                  <a:schemeClr val="dk1"/>
                </a:solidFill>
                <a:highlight>
                  <a:schemeClr val="lt1"/>
                </a:highlight>
                <a:latin typeface="Consolas"/>
                <a:ea typeface="Consolas"/>
                <a:cs typeface="Consolas"/>
                <a:sym typeface="Consolas"/>
              </a:rPr>
              <a:t>catch()</a:t>
            </a:r>
            <a:r>
              <a:rPr lang="en-GB" sz="1900">
                <a:solidFill>
                  <a:schemeClr val="dk1"/>
                </a:solidFill>
                <a:highlight>
                  <a:schemeClr val="lt1"/>
                </a:highlight>
                <a:latin typeface="Helvetica Neue Light"/>
                <a:ea typeface="Helvetica Neue Light"/>
                <a:cs typeface="Helvetica Neue Light"/>
                <a:sym typeface="Helvetica Neue Light"/>
              </a:rPr>
              <a:t>.</a:t>
            </a:r>
            <a:endParaRPr i="1" sz="1900">
              <a:solidFill>
                <a:schemeClr val="dk1"/>
              </a:solidFill>
              <a:highlight>
                <a:srgbClr val="FFFFFF"/>
              </a:highlight>
              <a:latin typeface="Helvetica Neue Light"/>
              <a:ea typeface="Helvetica Neue Light"/>
              <a:cs typeface="Helvetica Neue Light"/>
              <a:sym typeface="Helvetica Neue Light"/>
            </a:endParaRPr>
          </a:p>
        </p:txBody>
      </p:sp>
      <p:pic>
        <p:nvPicPr>
          <p:cNvPr id="374" name="Google Shape;374;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5" name="Google Shape;375;p61"/>
          <p:cNvPicPr preferRelativeResize="0"/>
          <p:nvPr/>
        </p:nvPicPr>
        <p:blipFill>
          <a:blip r:embed="rId4">
            <a:alphaModFix/>
          </a:blip>
          <a:stretch>
            <a:fillRect/>
          </a:stretch>
        </p:blipFill>
        <p:spPr>
          <a:xfrm>
            <a:off x="7458500" y="243775"/>
            <a:ext cx="1186525" cy="11865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1" name="Google Shape;381;p62"/>
          <p:cNvPicPr preferRelativeResize="0"/>
          <p:nvPr/>
        </p:nvPicPr>
        <p:blipFill>
          <a:blip r:embed="rId4">
            <a:alphaModFix/>
          </a:blip>
          <a:stretch>
            <a:fillRect/>
          </a:stretch>
        </p:blipFill>
        <p:spPr>
          <a:xfrm>
            <a:off x="1048813" y="1109487"/>
            <a:ext cx="7046385" cy="29245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6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7" name="Google Shape;387;p63"/>
          <p:cNvPicPr preferRelativeResize="0"/>
          <p:nvPr/>
        </p:nvPicPr>
        <p:blipFill>
          <a:blip r:embed="rId4">
            <a:alphaModFix/>
          </a:blip>
          <a:stretch>
            <a:fillRect/>
          </a:stretch>
        </p:blipFill>
        <p:spPr>
          <a:xfrm>
            <a:off x="2018050" y="770225"/>
            <a:ext cx="5107904" cy="36030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4"/>
          <p:cNvSpPr txBox="1"/>
          <p:nvPr/>
        </p:nvSpPr>
        <p:spPr>
          <a:xfrm>
            <a:off x="241300" y="2414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Promesas: creación</a:t>
            </a:r>
            <a:endParaRPr i="1" sz="3600">
              <a:latin typeface="Anton"/>
              <a:ea typeface="Anton"/>
              <a:cs typeface="Anton"/>
              <a:sym typeface="Anton"/>
            </a:endParaRPr>
          </a:p>
        </p:txBody>
      </p:sp>
      <p:sp>
        <p:nvSpPr>
          <p:cNvPr id="393" name="Google Shape;393;p64"/>
          <p:cNvSpPr txBox="1"/>
          <p:nvPr/>
        </p:nvSpPr>
        <p:spPr>
          <a:xfrm>
            <a:off x="1387650" y="1250838"/>
            <a:ext cx="6368700" cy="30888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450">
                <a:solidFill>
                  <a:srgbClr val="569CD6"/>
                </a:solidFill>
                <a:highlight>
                  <a:srgbClr val="1E1E1E"/>
                </a:highlight>
                <a:latin typeface="Courier New"/>
                <a:ea typeface="Courier New"/>
                <a:cs typeface="Courier New"/>
                <a:sym typeface="Courier New"/>
              </a:rPr>
              <a:t>function</a:t>
            </a: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dividir</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dividendo</a:t>
            </a: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divisor</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C586C0"/>
                </a:solidFill>
                <a:highlight>
                  <a:srgbClr val="1E1E1E"/>
                </a:highlight>
                <a:latin typeface="Courier New"/>
                <a:ea typeface="Courier New"/>
                <a:cs typeface="Courier New"/>
                <a:sym typeface="Courier New"/>
              </a:rPr>
              <a:t>return</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new</a:t>
            </a:r>
            <a:r>
              <a:rPr lang="en-GB" sz="1450">
                <a:solidFill>
                  <a:srgbClr val="D4D4D4"/>
                </a:solidFill>
                <a:highlight>
                  <a:srgbClr val="1E1E1E"/>
                </a:highlight>
                <a:latin typeface="Courier New"/>
                <a:ea typeface="Courier New"/>
                <a:cs typeface="Courier New"/>
                <a:sym typeface="Courier New"/>
              </a:rPr>
              <a:t> </a:t>
            </a:r>
            <a:r>
              <a:rPr lang="en-GB" sz="1450">
                <a:solidFill>
                  <a:srgbClr val="4EC9B0"/>
                </a:solidFill>
                <a:highlight>
                  <a:srgbClr val="1E1E1E"/>
                </a:highlight>
                <a:latin typeface="Courier New"/>
                <a:ea typeface="Courier New"/>
                <a:cs typeface="Courier New"/>
                <a:sym typeface="Courier New"/>
              </a:rPr>
              <a:t>Promise</a:t>
            </a:r>
            <a:r>
              <a:rPr lang="en-GB" sz="1450">
                <a:solidFill>
                  <a:srgbClr val="D4D4D4"/>
                </a:solidFill>
                <a:highlight>
                  <a:srgbClr val="1E1E1E"/>
                </a:highlight>
                <a:latin typeface="Courier New"/>
                <a:ea typeface="Courier New"/>
                <a:cs typeface="Courier New"/>
                <a:sym typeface="Courier New"/>
              </a:rPr>
              <a:t>((</a:t>
            </a:r>
            <a:r>
              <a:rPr lang="en-GB" sz="1450">
                <a:solidFill>
                  <a:srgbClr val="DCDCAA"/>
                </a:solidFill>
                <a:highlight>
                  <a:srgbClr val="1E1E1E"/>
                </a:highlight>
                <a:latin typeface="Courier New"/>
                <a:ea typeface="Courier New"/>
                <a:cs typeface="Courier New"/>
                <a:sym typeface="Courier New"/>
              </a:rPr>
              <a:t>resolve</a:t>
            </a: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reject</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=&gt;</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C586C0"/>
                </a:solidFill>
                <a:highlight>
                  <a:srgbClr val="1E1E1E"/>
                </a:highlight>
                <a:latin typeface="Courier New"/>
                <a:ea typeface="Courier New"/>
                <a:cs typeface="Courier New"/>
                <a:sym typeface="Courier New"/>
              </a:rPr>
              <a:t>if</a:t>
            </a: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divisor</a:t>
            </a:r>
            <a:r>
              <a:rPr lang="en-GB" sz="1450">
                <a:solidFill>
                  <a:srgbClr val="D4D4D4"/>
                </a:solidFill>
                <a:highlight>
                  <a:srgbClr val="1E1E1E"/>
                </a:highlight>
                <a:latin typeface="Courier New"/>
                <a:ea typeface="Courier New"/>
                <a:cs typeface="Courier New"/>
                <a:sym typeface="Courier New"/>
              </a:rPr>
              <a:t> == </a:t>
            </a:r>
            <a:r>
              <a:rPr lang="en-GB" sz="1450">
                <a:solidFill>
                  <a:srgbClr val="B5CEA8"/>
                </a:solidFill>
                <a:highlight>
                  <a:srgbClr val="1E1E1E"/>
                </a:highlight>
                <a:latin typeface="Courier New"/>
                <a:ea typeface="Courier New"/>
                <a:cs typeface="Courier New"/>
                <a:sym typeface="Courier New"/>
              </a:rPr>
              <a:t>0</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reject</a:t>
            </a:r>
            <a:r>
              <a:rPr lang="en-GB" sz="1450">
                <a:solidFill>
                  <a:srgbClr val="D4D4D4"/>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'no se puede dividir por cero'</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 </a:t>
            </a:r>
            <a:r>
              <a:rPr lang="en-GB" sz="1450">
                <a:solidFill>
                  <a:srgbClr val="C586C0"/>
                </a:solidFill>
                <a:highlight>
                  <a:srgbClr val="1E1E1E"/>
                </a:highlight>
                <a:latin typeface="Courier New"/>
                <a:ea typeface="Courier New"/>
                <a:cs typeface="Courier New"/>
                <a:sym typeface="Courier New"/>
              </a:rPr>
              <a:t>else</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resolve</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dividendo</a:t>
            </a:r>
            <a:r>
              <a:rPr lang="en-GB" sz="1450">
                <a:solidFill>
                  <a:srgbClr val="D4D4D4"/>
                </a:solidFill>
                <a:highlight>
                  <a:srgbClr val="1E1E1E"/>
                </a:highlight>
                <a:latin typeface="Courier New"/>
                <a:ea typeface="Courier New"/>
                <a:cs typeface="Courier New"/>
                <a:sym typeface="Courier New"/>
              </a:rPr>
              <a:t> / </a:t>
            </a:r>
            <a:r>
              <a:rPr lang="en-GB" sz="1450">
                <a:solidFill>
                  <a:srgbClr val="9CDCFE"/>
                </a:solidFill>
                <a:highlight>
                  <a:srgbClr val="1E1E1E"/>
                </a:highlight>
                <a:latin typeface="Courier New"/>
                <a:ea typeface="Courier New"/>
                <a:cs typeface="Courier New"/>
                <a:sym typeface="Courier New"/>
              </a:rPr>
              <a:t>divisor</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457200" rtl="0" algn="l">
              <a:lnSpc>
                <a:spcPct val="115000"/>
              </a:lnSpc>
              <a:spcBef>
                <a:spcPts val="0"/>
              </a:spcBef>
              <a:spcAft>
                <a:spcPts val="0"/>
              </a:spcAft>
              <a:buNone/>
            </a:pPr>
            <a:r>
              <a:t/>
            </a:r>
            <a:endParaRPr i="1" sz="2400">
              <a:solidFill>
                <a:schemeClr val="dk1"/>
              </a:solidFill>
              <a:highlight>
                <a:srgbClr val="FFFFFF"/>
              </a:highlight>
              <a:latin typeface="Helvetica Neue Light"/>
              <a:ea typeface="Helvetica Neue Light"/>
              <a:cs typeface="Helvetica Neue Light"/>
              <a:sym typeface="Helvetica Neue Light"/>
            </a:endParaRPr>
          </a:p>
        </p:txBody>
      </p:sp>
      <p:pic>
        <p:nvPicPr>
          <p:cNvPr id="394" name="Google Shape;394;p6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5" name="Google Shape;395;p64"/>
          <p:cNvPicPr preferRelativeResize="0"/>
          <p:nvPr/>
        </p:nvPicPr>
        <p:blipFill>
          <a:blip r:embed="rId4">
            <a:alphaModFix/>
          </a:blip>
          <a:stretch>
            <a:fillRect/>
          </a:stretch>
        </p:blipFill>
        <p:spPr>
          <a:xfrm>
            <a:off x="7458500" y="243775"/>
            <a:ext cx="1186525" cy="11865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5"/>
          <p:cNvSpPr txBox="1"/>
          <p:nvPr/>
        </p:nvSpPr>
        <p:spPr>
          <a:xfrm>
            <a:off x="241300" y="2414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Promesas: uso (sale bien)</a:t>
            </a:r>
            <a:endParaRPr i="1" sz="3600">
              <a:latin typeface="Anton"/>
              <a:ea typeface="Anton"/>
              <a:cs typeface="Anton"/>
              <a:sym typeface="Anton"/>
            </a:endParaRPr>
          </a:p>
        </p:txBody>
      </p:sp>
      <p:sp>
        <p:nvSpPr>
          <p:cNvPr id="401" name="Google Shape;401;p65"/>
          <p:cNvSpPr txBox="1"/>
          <p:nvPr/>
        </p:nvSpPr>
        <p:spPr>
          <a:xfrm>
            <a:off x="1361100" y="1072525"/>
            <a:ext cx="6421800" cy="3215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450">
                <a:solidFill>
                  <a:srgbClr val="DCDCAA"/>
                </a:solidFill>
                <a:highlight>
                  <a:srgbClr val="1E1E1E"/>
                </a:highlight>
                <a:latin typeface="Courier New"/>
                <a:ea typeface="Courier New"/>
                <a:cs typeface="Courier New"/>
                <a:sym typeface="Courier New"/>
              </a:rPr>
              <a:t>dividir</a:t>
            </a:r>
            <a:r>
              <a:rPr lang="en-GB" sz="1450">
                <a:solidFill>
                  <a:srgbClr val="D4D4D4"/>
                </a:solidFill>
                <a:highlight>
                  <a:srgbClr val="1E1E1E"/>
                </a:highlight>
                <a:latin typeface="Courier New"/>
                <a:ea typeface="Courier New"/>
                <a:cs typeface="Courier New"/>
                <a:sym typeface="Courier New"/>
              </a:rPr>
              <a:t>(</a:t>
            </a:r>
            <a:r>
              <a:rPr lang="en-GB" sz="1450">
                <a:solidFill>
                  <a:srgbClr val="B5CEA8"/>
                </a:solidFill>
                <a:highlight>
                  <a:srgbClr val="1E1E1E"/>
                </a:highlight>
                <a:latin typeface="Courier New"/>
                <a:ea typeface="Courier New"/>
                <a:cs typeface="Courier New"/>
                <a:sym typeface="Courier New"/>
              </a:rPr>
              <a:t>10</a:t>
            </a:r>
            <a:r>
              <a:rPr lang="en-GB" sz="1450">
                <a:solidFill>
                  <a:srgbClr val="D4D4D4"/>
                </a:solidFill>
                <a:highlight>
                  <a:srgbClr val="1E1E1E"/>
                </a:highlight>
                <a:latin typeface="Courier New"/>
                <a:ea typeface="Courier New"/>
                <a:cs typeface="Courier New"/>
                <a:sym typeface="Courier New"/>
              </a:rPr>
              <a:t>, </a:t>
            </a:r>
            <a:r>
              <a:rPr lang="en-GB" sz="1450">
                <a:solidFill>
                  <a:srgbClr val="B5CEA8"/>
                </a:solidFill>
                <a:highlight>
                  <a:srgbClr val="1E1E1E"/>
                </a:highlight>
                <a:latin typeface="Courier New"/>
                <a:ea typeface="Courier New"/>
                <a:cs typeface="Courier New"/>
                <a:sym typeface="Courier New"/>
              </a:rPr>
              <a:t>0</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then</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resultado</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=&gt;</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console</a:t>
            </a:r>
            <a:r>
              <a:rPr lang="en-GB" sz="1450">
                <a:solidFill>
                  <a:srgbClr val="D4D4D4"/>
                </a:solidFill>
                <a:highlight>
                  <a:srgbClr val="1E1E1E"/>
                </a:highlight>
                <a:latin typeface="Courier New"/>
                <a:ea typeface="Courier New"/>
                <a:cs typeface="Courier New"/>
                <a:sym typeface="Courier New"/>
              </a:rPr>
              <a:t>.</a:t>
            </a:r>
            <a:r>
              <a:rPr lang="en-GB" sz="1450">
                <a:solidFill>
                  <a:srgbClr val="DCDCAA"/>
                </a:solidFill>
                <a:highlight>
                  <a:srgbClr val="1E1E1E"/>
                </a:highlight>
                <a:latin typeface="Courier New"/>
                <a:ea typeface="Courier New"/>
                <a:cs typeface="Courier New"/>
                <a:sym typeface="Courier New"/>
              </a:rPr>
              <a:t>log</a:t>
            </a:r>
            <a:r>
              <a:rPr lang="en-GB" sz="1450">
                <a:solidFill>
                  <a:srgbClr val="D4D4D4"/>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`resultado: </a:t>
            </a:r>
            <a:r>
              <a:rPr lang="en-GB" sz="1450">
                <a:solidFill>
                  <a:srgbClr val="569CD6"/>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resultado</a:t>
            </a:r>
            <a:r>
              <a:rPr lang="en-GB" sz="1450">
                <a:solidFill>
                  <a:srgbClr val="569CD6"/>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catch</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error</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=&gt;</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console</a:t>
            </a:r>
            <a:r>
              <a:rPr lang="en-GB" sz="1450">
                <a:solidFill>
                  <a:srgbClr val="D4D4D4"/>
                </a:solidFill>
                <a:highlight>
                  <a:srgbClr val="1E1E1E"/>
                </a:highlight>
                <a:latin typeface="Courier New"/>
                <a:ea typeface="Courier New"/>
                <a:cs typeface="Courier New"/>
                <a:sym typeface="Courier New"/>
              </a:rPr>
              <a:t>.</a:t>
            </a:r>
            <a:r>
              <a:rPr lang="en-GB" sz="1450">
                <a:solidFill>
                  <a:srgbClr val="DCDCAA"/>
                </a:solidFill>
                <a:highlight>
                  <a:srgbClr val="1E1E1E"/>
                </a:highlight>
                <a:latin typeface="Courier New"/>
                <a:ea typeface="Courier New"/>
                <a:cs typeface="Courier New"/>
                <a:sym typeface="Courier New"/>
              </a:rPr>
              <a:t>log</a:t>
            </a:r>
            <a:r>
              <a:rPr lang="en-GB" sz="1450">
                <a:solidFill>
                  <a:srgbClr val="D4D4D4"/>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`error: </a:t>
            </a:r>
            <a:r>
              <a:rPr lang="en-GB" sz="1450">
                <a:solidFill>
                  <a:srgbClr val="569CD6"/>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error</a:t>
            </a:r>
            <a:r>
              <a:rPr lang="en-GB" sz="1450">
                <a:solidFill>
                  <a:srgbClr val="569CD6"/>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6A9955"/>
                </a:solidFill>
                <a:highlight>
                  <a:srgbClr val="1E1E1E"/>
                </a:highlight>
                <a:latin typeface="Courier New"/>
                <a:ea typeface="Courier New"/>
                <a:cs typeface="Courier New"/>
                <a:sym typeface="Courier New"/>
              </a:rPr>
              <a:t>// muestra por pantalla:</a:t>
            </a:r>
            <a:endParaRPr sz="14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6A9955"/>
                </a:solidFill>
                <a:highlight>
                  <a:srgbClr val="1E1E1E"/>
                </a:highlight>
                <a:latin typeface="Courier New"/>
                <a:ea typeface="Courier New"/>
                <a:cs typeface="Courier New"/>
                <a:sym typeface="Courier New"/>
              </a:rPr>
              <a:t>// resultado: 5</a:t>
            </a:r>
            <a:endParaRPr sz="1450">
              <a:solidFill>
                <a:srgbClr val="D4D4D4"/>
              </a:solidFill>
              <a:highlight>
                <a:srgbClr val="1E1E1E"/>
              </a:highlight>
              <a:latin typeface="Courier New"/>
              <a:ea typeface="Courier New"/>
              <a:cs typeface="Courier New"/>
              <a:sym typeface="Courier New"/>
            </a:endParaRPr>
          </a:p>
        </p:txBody>
      </p:sp>
      <p:pic>
        <p:nvPicPr>
          <p:cNvPr id="402" name="Google Shape;402;p6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03" name="Google Shape;403;p65"/>
          <p:cNvPicPr preferRelativeResize="0"/>
          <p:nvPr/>
        </p:nvPicPr>
        <p:blipFill>
          <a:blip r:embed="rId4">
            <a:alphaModFix/>
          </a:blip>
          <a:stretch>
            <a:fillRect/>
          </a:stretch>
        </p:blipFill>
        <p:spPr>
          <a:xfrm>
            <a:off x="7458500" y="243775"/>
            <a:ext cx="1186525" cy="1186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30"/>
          <p:cNvSpPr txBox="1"/>
          <p:nvPr/>
        </p:nvSpPr>
        <p:spPr>
          <a:xfrm>
            <a:off x="1852500" y="310475"/>
            <a:ext cx="5439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Funciones</a:t>
            </a:r>
            <a:endParaRPr i="1" sz="3600">
              <a:solidFill>
                <a:srgbClr val="E0FF00"/>
              </a:solidFill>
              <a:latin typeface="Anton"/>
              <a:ea typeface="Anton"/>
              <a:cs typeface="Anton"/>
              <a:sym typeface="Anton"/>
            </a:endParaRPr>
          </a:p>
        </p:txBody>
      </p:sp>
      <p:pic>
        <p:nvPicPr>
          <p:cNvPr id="136" name="Google Shape;136;p30"/>
          <p:cNvPicPr preferRelativeResize="0"/>
          <p:nvPr/>
        </p:nvPicPr>
        <p:blipFill>
          <a:blip r:embed="rId4">
            <a:alphaModFix/>
          </a:blip>
          <a:stretch>
            <a:fillRect/>
          </a:stretch>
        </p:blipFill>
        <p:spPr>
          <a:xfrm>
            <a:off x="2539763" y="1343450"/>
            <a:ext cx="4216875" cy="2811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6"/>
          <p:cNvSpPr txBox="1"/>
          <p:nvPr/>
        </p:nvSpPr>
        <p:spPr>
          <a:xfrm>
            <a:off x="241300" y="241450"/>
            <a:ext cx="732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Promesas: uso (sale mal)</a:t>
            </a:r>
            <a:endParaRPr i="1" sz="3600">
              <a:latin typeface="Anton"/>
              <a:ea typeface="Anton"/>
              <a:cs typeface="Anton"/>
              <a:sym typeface="Anton"/>
            </a:endParaRPr>
          </a:p>
        </p:txBody>
      </p:sp>
      <p:sp>
        <p:nvSpPr>
          <p:cNvPr id="409" name="Google Shape;409;p66"/>
          <p:cNvSpPr txBox="1"/>
          <p:nvPr/>
        </p:nvSpPr>
        <p:spPr>
          <a:xfrm>
            <a:off x="1361100" y="1072525"/>
            <a:ext cx="6421800" cy="32034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450">
                <a:solidFill>
                  <a:srgbClr val="DCDCAA"/>
                </a:solidFill>
                <a:highlight>
                  <a:srgbClr val="1E1E1E"/>
                </a:highlight>
                <a:latin typeface="Courier New"/>
                <a:ea typeface="Courier New"/>
                <a:cs typeface="Courier New"/>
                <a:sym typeface="Courier New"/>
              </a:rPr>
              <a:t>dividir</a:t>
            </a:r>
            <a:r>
              <a:rPr lang="en-GB" sz="1450">
                <a:solidFill>
                  <a:srgbClr val="D4D4D4"/>
                </a:solidFill>
                <a:highlight>
                  <a:srgbClr val="1E1E1E"/>
                </a:highlight>
                <a:latin typeface="Courier New"/>
                <a:ea typeface="Courier New"/>
                <a:cs typeface="Courier New"/>
                <a:sym typeface="Courier New"/>
              </a:rPr>
              <a:t>(</a:t>
            </a:r>
            <a:r>
              <a:rPr lang="en-GB" sz="1450">
                <a:solidFill>
                  <a:srgbClr val="B5CEA8"/>
                </a:solidFill>
                <a:highlight>
                  <a:srgbClr val="1E1E1E"/>
                </a:highlight>
                <a:latin typeface="Courier New"/>
                <a:ea typeface="Courier New"/>
                <a:cs typeface="Courier New"/>
                <a:sym typeface="Courier New"/>
              </a:rPr>
              <a:t>10</a:t>
            </a:r>
            <a:r>
              <a:rPr lang="en-GB" sz="1450">
                <a:solidFill>
                  <a:srgbClr val="D4D4D4"/>
                </a:solidFill>
                <a:highlight>
                  <a:srgbClr val="1E1E1E"/>
                </a:highlight>
                <a:latin typeface="Courier New"/>
                <a:ea typeface="Courier New"/>
                <a:cs typeface="Courier New"/>
                <a:sym typeface="Courier New"/>
              </a:rPr>
              <a:t>, </a:t>
            </a:r>
            <a:r>
              <a:rPr lang="en-GB" sz="1450">
                <a:solidFill>
                  <a:srgbClr val="B5CEA8"/>
                </a:solidFill>
                <a:highlight>
                  <a:srgbClr val="1E1E1E"/>
                </a:highlight>
                <a:latin typeface="Courier New"/>
                <a:ea typeface="Courier New"/>
                <a:cs typeface="Courier New"/>
                <a:sym typeface="Courier New"/>
              </a:rPr>
              <a:t>0</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then</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resultado</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=&gt;</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console</a:t>
            </a:r>
            <a:r>
              <a:rPr lang="en-GB" sz="1450">
                <a:solidFill>
                  <a:srgbClr val="D4D4D4"/>
                </a:solidFill>
                <a:highlight>
                  <a:srgbClr val="1E1E1E"/>
                </a:highlight>
                <a:latin typeface="Courier New"/>
                <a:ea typeface="Courier New"/>
                <a:cs typeface="Courier New"/>
                <a:sym typeface="Courier New"/>
              </a:rPr>
              <a:t>.</a:t>
            </a:r>
            <a:r>
              <a:rPr lang="en-GB" sz="1450">
                <a:solidFill>
                  <a:srgbClr val="DCDCAA"/>
                </a:solidFill>
                <a:highlight>
                  <a:srgbClr val="1E1E1E"/>
                </a:highlight>
                <a:latin typeface="Courier New"/>
                <a:ea typeface="Courier New"/>
                <a:cs typeface="Courier New"/>
                <a:sym typeface="Courier New"/>
              </a:rPr>
              <a:t>log</a:t>
            </a:r>
            <a:r>
              <a:rPr lang="en-GB" sz="1450">
                <a:solidFill>
                  <a:srgbClr val="D4D4D4"/>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`resultado: </a:t>
            </a:r>
            <a:r>
              <a:rPr lang="en-GB" sz="1450">
                <a:solidFill>
                  <a:srgbClr val="569CD6"/>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resultado</a:t>
            </a:r>
            <a:r>
              <a:rPr lang="en-GB" sz="1450">
                <a:solidFill>
                  <a:srgbClr val="569CD6"/>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DCDCAA"/>
                </a:solidFill>
                <a:highlight>
                  <a:srgbClr val="1E1E1E"/>
                </a:highlight>
                <a:latin typeface="Courier New"/>
                <a:ea typeface="Courier New"/>
                <a:cs typeface="Courier New"/>
                <a:sym typeface="Courier New"/>
              </a:rPr>
              <a:t>catch</a:t>
            </a:r>
            <a:r>
              <a:rPr lang="en-GB" sz="1450">
                <a:solidFill>
                  <a:srgbClr val="D4D4D4"/>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error</a:t>
            </a:r>
            <a:r>
              <a:rPr lang="en-GB" sz="1450">
                <a:solidFill>
                  <a:srgbClr val="D4D4D4"/>
                </a:solidFill>
                <a:highlight>
                  <a:srgbClr val="1E1E1E"/>
                </a:highlight>
                <a:latin typeface="Courier New"/>
                <a:ea typeface="Courier New"/>
                <a:cs typeface="Courier New"/>
                <a:sym typeface="Courier New"/>
              </a:rPr>
              <a:t> </a:t>
            </a:r>
            <a:r>
              <a:rPr lang="en-GB" sz="1450">
                <a:solidFill>
                  <a:srgbClr val="569CD6"/>
                </a:solidFill>
                <a:highlight>
                  <a:srgbClr val="1E1E1E"/>
                </a:highlight>
                <a:latin typeface="Courier New"/>
                <a:ea typeface="Courier New"/>
                <a:cs typeface="Courier New"/>
                <a:sym typeface="Courier New"/>
              </a:rPr>
              <a:t>=&gt;</a:t>
            </a: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r>
              <a:rPr lang="en-GB" sz="1450">
                <a:solidFill>
                  <a:srgbClr val="9CDCFE"/>
                </a:solidFill>
                <a:highlight>
                  <a:srgbClr val="1E1E1E"/>
                </a:highlight>
                <a:latin typeface="Courier New"/>
                <a:ea typeface="Courier New"/>
                <a:cs typeface="Courier New"/>
                <a:sym typeface="Courier New"/>
              </a:rPr>
              <a:t>console</a:t>
            </a:r>
            <a:r>
              <a:rPr lang="en-GB" sz="1450">
                <a:solidFill>
                  <a:srgbClr val="D4D4D4"/>
                </a:solidFill>
                <a:highlight>
                  <a:srgbClr val="1E1E1E"/>
                </a:highlight>
                <a:latin typeface="Courier New"/>
                <a:ea typeface="Courier New"/>
                <a:cs typeface="Courier New"/>
                <a:sym typeface="Courier New"/>
              </a:rPr>
              <a:t>.</a:t>
            </a:r>
            <a:r>
              <a:rPr lang="en-GB" sz="1450">
                <a:solidFill>
                  <a:srgbClr val="DCDCAA"/>
                </a:solidFill>
                <a:highlight>
                  <a:srgbClr val="1E1E1E"/>
                </a:highlight>
                <a:latin typeface="Courier New"/>
                <a:ea typeface="Courier New"/>
                <a:cs typeface="Courier New"/>
                <a:sym typeface="Courier New"/>
              </a:rPr>
              <a:t>log</a:t>
            </a:r>
            <a:r>
              <a:rPr lang="en-GB" sz="1450">
                <a:solidFill>
                  <a:srgbClr val="D4D4D4"/>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`error: </a:t>
            </a:r>
            <a:r>
              <a:rPr lang="en-GB" sz="1450">
                <a:solidFill>
                  <a:srgbClr val="569CD6"/>
                </a:solidFill>
                <a:highlight>
                  <a:srgbClr val="1E1E1E"/>
                </a:highlight>
                <a:latin typeface="Courier New"/>
                <a:ea typeface="Courier New"/>
                <a:cs typeface="Courier New"/>
                <a:sym typeface="Courier New"/>
              </a:rPr>
              <a:t>${</a:t>
            </a:r>
            <a:r>
              <a:rPr lang="en-GB" sz="1450">
                <a:solidFill>
                  <a:srgbClr val="9CDCFE"/>
                </a:solidFill>
                <a:highlight>
                  <a:srgbClr val="1E1E1E"/>
                </a:highlight>
                <a:latin typeface="Courier New"/>
                <a:ea typeface="Courier New"/>
                <a:cs typeface="Courier New"/>
                <a:sym typeface="Courier New"/>
              </a:rPr>
              <a:t>error</a:t>
            </a:r>
            <a:r>
              <a:rPr lang="en-GB" sz="1450">
                <a:solidFill>
                  <a:srgbClr val="569CD6"/>
                </a:solidFill>
                <a:highlight>
                  <a:srgbClr val="1E1E1E"/>
                </a:highlight>
                <a:latin typeface="Courier New"/>
                <a:ea typeface="Courier New"/>
                <a:cs typeface="Courier New"/>
                <a:sym typeface="Courier New"/>
              </a:rPr>
              <a:t>}</a:t>
            </a:r>
            <a:r>
              <a:rPr lang="en-GB" sz="1450">
                <a:solidFill>
                  <a:srgbClr val="CE9178"/>
                </a:solidFill>
                <a:highlight>
                  <a:srgbClr val="1E1E1E"/>
                </a:highlight>
                <a:latin typeface="Courier New"/>
                <a:ea typeface="Courier New"/>
                <a:cs typeface="Courier New"/>
                <a:sym typeface="Courier New"/>
              </a:rPr>
              <a:t>`</a:t>
            </a:r>
            <a:r>
              <a:rPr lang="en-GB" sz="1450">
                <a:solidFill>
                  <a:srgbClr val="D4D4D4"/>
                </a:solidFill>
                <a:highlight>
                  <a:srgbClr val="1E1E1E"/>
                </a:highlight>
                <a:latin typeface="Courier New"/>
                <a:ea typeface="Courier New"/>
                <a:cs typeface="Courier New"/>
                <a:sym typeface="Courier New"/>
              </a:rPr>
              <a:t>)</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D4D4D4"/>
                </a:solidFill>
                <a:highlight>
                  <a:srgbClr val="1E1E1E"/>
                </a:highlight>
                <a:latin typeface="Courier New"/>
                <a:ea typeface="Courier New"/>
                <a:cs typeface="Courier New"/>
                <a:sym typeface="Courier New"/>
              </a:rPr>
              <a:t>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6A9955"/>
                </a:solidFill>
                <a:highlight>
                  <a:srgbClr val="1E1E1E"/>
                </a:highlight>
                <a:latin typeface="Courier New"/>
                <a:ea typeface="Courier New"/>
                <a:cs typeface="Courier New"/>
                <a:sym typeface="Courier New"/>
              </a:rPr>
              <a:t>// muestra por pantalla:</a:t>
            </a:r>
            <a:endParaRPr sz="14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6A9955"/>
                </a:solidFill>
                <a:highlight>
                  <a:srgbClr val="1E1E1E"/>
                </a:highlight>
                <a:latin typeface="Courier New"/>
                <a:ea typeface="Courier New"/>
                <a:cs typeface="Courier New"/>
                <a:sym typeface="Courier New"/>
              </a:rPr>
              <a:t>// error: no se puede dividir por cero</a:t>
            </a:r>
            <a:endParaRPr sz="14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D4D4D4"/>
              </a:solidFill>
              <a:highlight>
                <a:srgbClr val="1E1E1E"/>
              </a:highlight>
              <a:latin typeface="Courier New"/>
              <a:ea typeface="Courier New"/>
              <a:cs typeface="Courier New"/>
              <a:sym typeface="Courier New"/>
            </a:endParaRPr>
          </a:p>
        </p:txBody>
      </p:sp>
      <p:pic>
        <p:nvPicPr>
          <p:cNvPr id="410" name="Google Shape;410;p6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1" name="Google Shape;411;p66"/>
          <p:cNvPicPr preferRelativeResize="0"/>
          <p:nvPr/>
        </p:nvPicPr>
        <p:blipFill>
          <a:blip r:embed="rId4">
            <a:alphaModFix/>
          </a:blip>
          <a:stretch>
            <a:fillRect/>
          </a:stretch>
        </p:blipFill>
        <p:spPr>
          <a:xfrm>
            <a:off x="7458500" y="243775"/>
            <a:ext cx="1186525" cy="1186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67"/>
          <p:cNvPicPr preferRelativeResize="0"/>
          <p:nvPr/>
        </p:nvPicPr>
        <p:blipFill>
          <a:blip r:embed="rId3">
            <a:alphaModFix/>
          </a:blip>
          <a:stretch>
            <a:fillRect/>
          </a:stretch>
        </p:blipFill>
        <p:spPr>
          <a:xfrm>
            <a:off x="5444775" y="1659900"/>
            <a:ext cx="1937525" cy="3307975"/>
          </a:xfrm>
          <a:prstGeom prst="rect">
            <a:avLst/>
          </a:prstGeom>
          <a:noFill/>
          <a:ln>
            <a:noFill/>
          </a:ln>
        </p:spPr>
      </p:pic>
      <p:sp>
        <p:nvSpPr>
          <p:cNvPr id="417" name="Google Shape;417;p67"/>
          <p:cNvSpPr txBox="1"/>
          <p:nvPr/>
        </p:nvSpPr>
        <p:spPr>
          <a:xfrm>
            <a:off x="403025" y="454225"/>
            <a:ext cx="63966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Encadenamiento de promesas</a:t>
            </a:r>
            <a:endParaRPr i="1" sz="3600">
              <a:latin typeface="Anton"/>
              <a:ea typeface="Anton"/>
              <a:cs typeface="Anton"/>
              <a:sym typeface="Anton"/>
            </a:endParaRPr>
          </a:p>
        </p:txBody>
      </p:sp>
      <p:sp>
        <p:nvSpPr>
          <p:cNvPr id="418" name="Google Shape;418;p67"/>
          <p:cNvSpPr txBox="1"/>
          <p:nvPr/>
        </p:nvSpPr>
        <p:spPr>
          <a:xfrm>
            <a:off x="774575" y="1142200"/>
            <a:ext cx="8052900" cy="94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Una llamada a </a:t>
            </a:r>
            <a:r>
              <a:rPr lang="en-GB" sz="2000">
                <a:solidFill>
                  <a:schemeClr val="dk1"/>
                </a:solidFill>
                <a:highlight>
                  <a:schemeClr val="lt1"/>
                </a:highlight>
                <a:latin typeface="Consolas"/>
                <a:ea typeface="Consolas"/>
                <a:cs typeface="Consolas"/>
                <a:sym typeface="Consolas"/>
              </a:rPr>
              <a:t>promise.then()</a:t>
            </a:r>
            <a:r>
              <a:rPr lang="en-GB" sz="2000">
                <a:solidFill>
                  <a:schemeClr val="dk1"/>
                </a:solidFill>
                <a:highlight>
                  <a:schemeClr val="lt1"/>
                </a:highlight>
                <a:latin typeface="Helvetica Neue Light"/>
                <a:ea typeface="Helvetica Neue Light"/>
                <a:cs typeface="Helvetica Neue Light"/>
                <a:sym typeface="Helvetica Neue Light"/>
              </a:rPr>
              <a:t> devuelve otra promesa, para que podamos llamar al siguiente </a:t>
            </a:r>
            <a:r>
              <a:rPr lang="en-GB" sz="2000">
                <a:solidFill>
                  <a:schemeClr val="dk1"/>
                </a:solidFill>
                <a:highlight>
                  <a:schemeClr val="lt1"/>
                </a:highlight>
                <a:latin typeface="Consolas"/>
                <a:ea typeface="Consolas"/>
                <a:cs typeface="Consolas"/>
                <a:sym typeface="Consolas"/>
              </a:rPr>
              <a:t>.then()</a:t>
            </a:r>
            <a:r>
              <a:rPr lang="en-GB" sz="2000">
                <a:solidFill>
                  <a:schemeClr val="dk1"/>
                </a:solidFill>
                <a:highlight>
                  <a:schemeClr val="lt1"/>
                </a:highlight>
                <a:latin typeface="Helvetica Neue Light"/>
                <a:ea typeface="Helvetica Neue Light"/>
                <a:cs typeface="Helvetica Neue Light"/>
                <a:sym typeface="Helvetica Neue Light"/>
              </a:rPr>
              <a:t>.</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419" name="Google Shape;419;p67"/>
          <p:cNvPicPr preferRelativeResize="0"/>
          <p:nvPr/>
        </p:nvPicPr>
        <p:blipFill>
          <a:blip r:embed="rId4">
            <a:alphaModFix/>
          </a:blip>
          <a:stretch>
            <a:fillRect/>
          </a:stretch>
        </p:blipFill>
        <p:spPr>
          <a:xfrm>
            <a:off x="7567925" y="4659625"/>
            <a:ext cx="1186526" cy="330675"/>
          </a:xfrm>
          <a:prstGeom prst="rect">
            <a:avLst/>
          </a:prstGeom>
          <a:noFill/>
          <a:ln>
            <a:noFill/>
          </a:ln>
        </p:spPr>
      </p:pic>
      <p:pic>
        <p:nvPicPr>
          <p:cNvPr id="420" name="Google Shape;420;p67"/>
          <p:cNvPicPr preferRelativeResize="0"/>
          <p:nvPr/>
        </p:nvPicPr>
        <p:blipFill>
          <a:blip r:embed="rId5">
            <a:alphaModFix/>
          </a:blip>
          <a:stretch>
            <a:fillRect/>
          </a:stretch>
        </p:blipFill>
        <p:spPr>
          <a:xfrm>
            <a:off x="7458500" y="243775"/>
            <a:ext cx="1186525" cy="1186525"/>
          </a:xfrm>
          <a:prstGeom prst="rect">
            <a:avLst/>
          </a:prstGeom>
          <a:noFill/>
          <a:ln>
            <a:noFill/>
          </a:ln>
        </p:spPr>
      </p:pic>
      <p:pic>
        <p:nvPicPr>
          <p:cNvPr id="421" name="Google Shape;421;p67"/>
          <p:cNvPicPr preferRelativeResize="0"/>
          <p:nvPr/>
        </p:nvPicPr>
        <p:blipFill>
          <a:blip r:embed="rId6">
            <a:alphaModFix/>
          </a:blip>
          <a:stretch>
            <a:fillRect/>
          </a:stretch>
        </p:blipFill>
        <p:spPr>
          <a:xfrm>
            <a:off x="1079400" y="2083900"/>
            <a:ext cx="4201350" cy="27563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8"/>
          <p:cNvSpPr txBox="1"/>
          <p:nvPr/>
        </p:nvSpPr>
        <p:spPr>
          <a:xfrm>
            <a:off x="2187450" y="2262575"/>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¡Vamos al código!</a:t>
            </a:r>
            <a:endParaRPr i="1" sz="3600">
              <a:solidFill>
                <a:srgbClr val="E0FF00"/>
              </a:solidFill>
              <a:latin typeface="Anton"/>
              <a:ea typeface="Anton"/>
              <a:cs typeface="Anton"/>
              <a:sym typeface="Anton"/>
            </a:endParaRPr>
          </a:p>
        </p:txBody>
      </p:sp>
      <p:pic>
        <p:nvPicPr>
          <p:cNvPr id="427" name="Google Shape;427;p68"/>
          <p:cNvPicPr preferRelativeResize="0"/>
          <p:nvPr/>
        </p:nvPicPr>
        <p:blipFill rotWithShape="1">
          <a:blip r:embed="rId4">
            <a:alphaModFix/>
          </a:blip>
          <a:srcRect b="0" l="0" r="0" t="0"/>
          <a:stretch/>
        </p:blipFill>
        <p:spPr>
          <a:xfrm>
            <a:off x="3978738" y="857150"/>
            <a:ext cx="1186525" cy="118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31" name="Shape 431"/>
        <p:cNvGrpSpPr/>
        <p:nvPr/>
      </p:nvGrpSpPr>
      <p:grpSpPr>
        <a:xfrm>
          <a:off x="0" y="0"/>
          <a:ext cx="0" cy="0"/>
          <a:chOff x="0" y="0"/>
          <a:chExt cx="0" cy="0"/>
        </a:xfrm>
      </p:grpSpPr>
      <p:pic>
        <p:nvPicPr>
          <p:cNvPr id="432" name="Google Shape;432;p6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33" name="Google Shape;433;p69"/>
          <p:cNvSpPr txBox="1"/>
          <p:nvPr/>
        </p:nvSpPr>
        <p:spPr>
          <a:xfrm>
            <a:off x="852900" y="639850"/>
            <a:ext cx="7438200" cy="759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lang="en-GB" sz="1600">
                <a:latin typeface="Helvetica Neue Light"/>
                <a:ea typeface="Helvetica Neue Light"/>
                <a:cs typeface="Helvetica Neue Light"/>
                <a:sym typeface="Helvetica Neue Light"/>
              </a:rPr>
              <a:t>Determinaremos en cada caso la salida que se registra en la consola</a:t>
            </a:r>
            <a:endParaRPr sz="16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chemeClr val="dk1"/>
              </a:buClr>
              <a:buSzPts val="1100"/>
              <a:buFont typeface="Arial"/>
              <a:buNone/>
            </a:pPr>
            <a:r>
              <a:t/>
            </a:r>
            <a:endParaRPr sz="1600">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500"/>
              <a:buFont typeface="Arial"/>
              <a:buNone/>
            </a:pPr>
            <a:r>
              <a:t/>
            </a:r>
            <a:endParaRPr sz="1600">
              <a:latin typeface="Helvetica Neue Light"/>
              <a:ea typeface="Helvetica Neue Light"/>
              <a:cs typeface="Helvetica Neue Light"/>
              <a:sym typeface="Helvetica Neue Light"/>
            </a:endParaRPr>
          </a:p>
        </p:txBody>
      </p:sp>
      <p:pic>
        <p:nvPicPr>
          <p:cNvPr id="434" name="Google Shape;434;p69"/>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35" name="Google Shape;435;p69"/>
          <p:cNvSpPr txBox="1"/>
          <p:nvPr/>
        </p:nvSpPr>
        <p:spPr>
          <a:xfrm>
            <a:off x="286236" y="1220388"/>
            <a:ext cx="2596200" cy="25515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4EC9B0"/>
                </a:solidFill>
                <a:highlight>
                  <a:srgbClr val="1E1E1E"/>
                </a:highlight>
                <a:latin typeface="Courier New"/>
                <a:ea typeface="Courier New"/>
                <a:cs typeface="Courier New"/>
                <a:sym typeface="Courier New"/>
              </a:rPr>
              <a:t>Promise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resolve</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20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1</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22</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throw</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'Error'</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else</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return</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80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30</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catch</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p:txBody>
      </p:sp>
      <p:sp>
        <p:nvSpPr>
          <p:cNvPr id="436" name="Google Shape;436;p69"/>
          <p:cNvSpPr txBox="1"/>
          <p:nvPr/>
        </p:nvSpPr>
        <p:spPr>
          <a:xfrm>
            <a:off x="3273898" y="1220388"/>
            <a:ext cx="2596200" cy="25515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4EC9B0"/>
                </a:solidFill>
                <a:highlight>
                  <a:srgbClr val="1E1E1E"/>
                </a:highlight>
                <a:latin typeface="Courier New"/>
                <a:ea typeface="Courier New"/>
                <a:cs typeface="Courier New"/>
                <a:sym typeface="Courier New"/>
              </a:rPr>
              <a:t>Promise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resolve</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10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1</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22</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throw</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'Error'</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else</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return</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80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30</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catch</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p:txBody>
      </p:sp>
      <p:sp>
        <p:nvSpPr>
          <p:cNvPr id="437" name="Google Shape;437;p69"/>
          <p:cNvSpPr txBox="1"/>
          <p:nvPr/>
        </p:nvSpPr>
        <p:spPr>
          <a:xfrm>
            <a:off x="6261561" y="1220388"/>
            <a:ext cx="2596200" cy="25515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050">
                <a:solidFill>
                  <a:srgbClr val="4EC9B0"/>
                </a:solidFill>
                <a:highlight>
                  <a:srgbClr val="1E1E1E"/>
                </a:highlight>
                <a:latin typeface="Courier New"/>
                <a:ea typeface="Courier New"/>
                <a:cs typeface="Courier New"/>
                <a:sym typeface="Courier New"/>
              </a:rPr>
              <a:t>Promise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reject</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30</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1</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if</a:t>
            </a:r>
            <a:r>
              <a:rPr lang="en-GB" sz="1050">
                <a:solidFill>
                  <a:srgbClr val="D4D4D4"/>
                </a:solidFill>
                <a:highlight>
                  <a:srgbClr val="1E1E1E"/>
                </a:highlight>
                <a:latin typeface="Courier New"/>
                <a:ea typeface="Courier New"/>
                <a:cs typeface="Courier New"/>
                <a:sym typeface="Courier New"/>
              </a:rPr>
              <a:t>(</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a:t>
            </a:r>
            <a:r>
              <a:rPr lang="en-GB" sz="1050">
                <a:solidFill>
                  <a:srgbClr val="B5CEA8"/>
                </a:solidFill>
                <a:highlight>
                  <a:srgbClr val="1E1E1E"/>
                </a:highlight>
                <a:latin typeface="Courier New"/>
                <a:ea typeface="Courier New"/>
                <a:cs typeface="Courier New"/>
                <a:sym typeface="Courier New"/>
              </a:rPr>
              <a:t>22</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throw</a:t>
            </a:r>
            <a:r>
              <a:rPr lang="en-GB" sz="1050">
                <a:solidFill>
                  <a:srgbClr val="D4D4D4"/>
                </a:solidFill>
                <a:highlight>
                  <a:srgbClr val="1E1E1E"/>
                </a:highlight>
                <a:latin typeface="Courier New"/>
                <a:ea typeface="Courier New"/>
                <a:cs typeface="Courier New"/>
                <a:sym typeface="Courier New"/>
              </a:rPr>
              <a:t> </a:t>
            </a:r>
            <a:r>
              <a:rPr lang="en-GB" sz="1050">
                <a:solidFill>
                  <a:srgbClr val="CE9178"/>
                </a:solidFill>
                <a:highlight>
                  <a:srgbClr val="1E1E1E"/>
                </a:highlight>
                <a:latin typeface="Courier New"/>
                <a:ea typeface="Courier New"/>
                <a:cs typeface="Courier New"/>
                <a:sym typeface="Courier New"/>
              </a:rPr>
              <a:t>'Error'</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else</a:t>
            </a:r>
            <a:r>
              <a:rPr lang="en-GB" sz="1050">
                <a:solidFill>
                  <a:srgbClr val="D4D4D4"/>
                </a:solidFill>
                <a:highlight>
                  <a:srgbClr val="1E1E1E"/>
                </a:highlight>
                <a:latin typeface="Courier New"/>
                <a:ea typeface="Courier New"/>
                <a:cs typeface="Courier New"/>
                <a:sym typeface="Courier New"/>
              </a:rPr>
              <a:t> </a:t>
            </a:r>
            <a:r>
              <a:rPr lang="en-GB" sz="1050">
                <a:solidFill>
                  <a:srgbClr val="C586C0"/>
                </a:solidFill>
                <a:highlight>
                  <a:srgbClr val="1E1E1E"/>
                </a:highlight>
                <a:latin typeface="Courier New"/>
                <a:ea typeface="Courier New"/>
                <a:cs typeface="Courier New"/>
                <a:sym typeface="Courier New"/>
              </a:rPr>
              <a:t>return</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80</a:t>
            </a:r>
            <a:endParaRPr sz="1050">
              <a:solidFill>
                <a:srgbClr val="B5CEA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B5CEA8"/>
                </a:solidFill>
                <a:highlight>
                  <a:srgbClr val="1E1E1E"/>
                </a:highlight>
                <a:latin typeface="Courier New"/>
                <a:ea typeface="Courier New"/>
                <a:cs typeface="Courier New"/>
                <a:sym typeface="Courier New"/>
              </a:rPr>
              <a:t>30</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x</a:t>
            </a:r>
            <a:r>
              <a:rPr lang="en-GB" sz="1050">
                <a:solidFill>
                  <a:srgbClr val="D4D4D4"/>
                </a:solidFill>
                <a:highlight>
                  <a:srgbClr val="1E1E1E"/>
                </a:highlight>
                <a:latin typeface="Courier New"/>
                <a:ea typeface="Courier New"/>
                <a:cs typeface="Courier New"/>
                <a:sym typeface="Courier New"/>
              </a:rPr>
              <a:t> / </a:t>
            </a:r>
            <a:r>
              <a:rPr lang="en-GB" sz="1050">
                <a:solidFill>
                  <a:srgbClr val="B5CEA8"/>
                </a:solidFill>
                <a:highlight>
                  <a:srgbClr val="1E1E1E"/>
                </a:highlight>
                <a:latin typeface="Courier New"/>
                <a:ea typeface="Courier New"/>
                <a:cs typeface="Courier New"/>
                <a:sym typeface="Courier New"/>
              </a:rPr>
              <a:t>2</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then</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catch</a:t>
            </a: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p:txBody>
      </p:sp>
      <p:sp>
        <p:nvSpPr>
          <p:cNvPr id="438" name="Google Shape;438;p69"/>
          <p:cNvSpPr txBox="1"/>
          <p:nvPr/>
        </p:nvSpPr>
        <p:spPr>
          <a:xfrm>
            <a:off x="314400" y="4061975"/>
            <a:ext cx="7243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600"/>
              <a:t>Observación: </a:t>
            </a:r>
            <a:r>
              <a:rPr i="1" lang="en-GB" sz="1600">
                <a:latin typeface="Consolas"/>
                <a:ea typeface="Consolas"/>
                <a:cs typeface="Consolas"/>
                <a:sym typeface="Consolas"/>
              </a:rPr>
              <a:t>Promise.resolve(arg)</a:t>
            </a:r>
            <a:r>
              <a:rPr i="1" lang="en-GB" sz="1600"/>
              <a:t> devuelve una promesa que siempre se resolverá en forma exitosa, y que devolverá como resultado el valor recibido como argumento.</a:t>
            </a:r>
            <a:endParaRPr i="1" sz="16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2" name="Shape 442"/>
        <p:cNvGrpSpPr/>
        <p:nvPr/>
      </p:nvGrpSpPr>
      <p:grpSpPr>
        <a:xfrm>
          <a:off x="0" y="0"/>
          <a:ext cx="0" cy="0"/>
          <a:chOff x="0" y="0"/>
          <a:chExt cx="0" cy="0"/>
        </a:xfrm>
      </p:grpSpPr>
      <p:sp>
        <p:nvSpPr>
          <p:cNvPr id="443" name="Google Shape;443;p70"/>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1"/>
          <p:cNvSpPr/>
          <p:nvPr/>
        </p:nvSpPr>
        <p:spPr>
          <a:xfrm>
            <a:off x="0" y="0"/>
            <a:ext cx="1322100" cy="51597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1"/>
          <p:cNvSpPr txBox="1"/>
          <p:nvPr/>
        </p:nvSpPr>
        <p:spPr>
          <a:xfrm>
            <a:off x="2457163" y="924600"/>
            <a:ext cx="4730100" cy="1209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700">
                <a:solidFill>
                  <a:schemeClr val="lt1"/>
                </a:solidFill>
                <a:latin typeface="DM Sans"/>
                <a:ea typeface="DM Sans"/>
                <a:cs typeface="DM Sans"/>
                <a:sym typeface="DM Sans"/>
              </a:rPr>
              <a:t>¡Lanzamos la</a:t>
            </a:r>
            <a:endParaRPr b="1" sz="3700">
              <a:solidFill>
                <a:schemeClr val="lt1"/>
              </a:solidFill>
              <a:latin typeface="DM Sans"/>
              <a:ea typeface="DM Sans"/>
              <a:cs typeface="DM Sans"/>
              <a:sym typeface="DM Sans"/>
            </a:endParaRPr>
          </a:p>
          <a:p>
            <a:pPr indent="0" lvl="0" marL="0" rtl="0" algn="l">
              <a:lnSpc>
                <a:spcPct val="90000"/>
              </a:lnSpc>
              <a:spcBef>
                <a:spcPts val="0"/>
              </a:spcBef>
              <a:spcAft>
                <a:spcPts val="0"/>
              </a:spcAft>
              <a:buNone/>
            </a:pPr>
            <a:r>
              <a:rPr b="1" lang="en-GB" sz="3700">
                <a:solidFill>
                  <a:srgbClr val="EAFF6A"/>
                </a:solidFill>
                <a:latin typeface="DM Sans"/>
                <a:ea typeface="DM Sans"/>
                <a:cs typeface="DM Sans"/>
                <a:sym typeface="DM Sans"/>
              </a:rPr>
              <a:t>Bolsa de Empleos</a:t>
            </a:r>
            <a:r>
              <a:rPr b="1" lang="en-GB" sz="3700">
                <a:solidFill>
                  <a:schemeClr val="lt1"/>
                </a:solidFill>
                <a:latin typeface="DM Sans"/>
                <a:ea typeface="DM Sans"/>
                <a:cs typeface="DM Sans"/>
                <a:sym typeface="DM Sans"/>
              </a:rPr>
              <a:t>!</a:t>
            </a:r>
            <a:endParaRPr b="1" sz="3700">
              <a:solidFill>
                <a:schemeClr val="lt1"/>
              </a:solidFill>
              <a:latin typeface="DM Sans"/>
              <a:ea typeface="DM Sans"/>
              <a:cs typeface="DM Sans"/>
              <a:sym typeface="DM Sans"/>
            </a:endParaRPr>
          </a:p>
        </p:txBody>
      </p:sp>
      <p:sp>
        <p:nvSpPr>
          <p:cNvPr id="450" name="Google Shape;450;p71"/>
          <p:cNvSpPr txBox="1"/>
          <p:nvPr/>
        </p:nvSpPr>
        <p:spPr>
          <a:xfrm>
            <a:off x="2457163" y="2297525"/>
            <a:ext cx="4798800" cy="148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lt1"/>
                </a:solidFill>
                <a:latin typeface="DM Sans"/>
                <a:ea typeface="DM Sans"/>
                <a:cs typeface="DM Sans"/>
                <a:sym typeface="DM Sans"/>
              </a:rPr>
              <a:t>Un espacio para seguir </a:t>
            </a:r>
            <a:r>
              <a:rPr b="1" lang="en-GB" sz="1350">
                <a:solidFill>
                  <a:schemeClr val="lt1"/>
                </a:solidFill>
                <a:latin typeface="DM Sans"/>
                <a:ea typeface="DM Sans"/>
                <a:cs typeface="DM Sans"/>
                <a:sym typeface="DM Sans"/>
              </a:rPr>
              <a:t>potenciando tu carrera</a:t>
            </a:r>
            <a:r>
              <a:rPr lang="en-GB" sz="1350">
                <a:solidFill>
                  <a:schemeClr val="lt1"/>
                </a:solidFill>
                <a:latin typeface="DM Sans"/>
                <a:ea typeface="DM Sans"/>
                <a:cs typeface="DM Sans"/>
                <a:sym typeface="DM Sans"/>
              </a:rPr>
              <a:t> y que tengas más </a:t>
            </a:r>
            <a:r>
              <a:rPr b="1" lang="en-GB" sz="1350">
                <a:solidFill>
                  <a:schemeClr val="lt1"/>
                </a:solidFill>
                <a:latin typeface="DM Sans"/>
                <a:ea typeface="DM Sans"/>
                <a:cs typeface="DM Sans"/>
                <a:sym typeface="DM Sans"/>
              </a:rPr>
              <a:t>oportunidades de inserción laboral</a:t>
            </a:r>
            <a:r>
              <a:rPr lang="en-GB"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a:p>
            <a:pPr indent="0" lvl="0" marL="0" rtl="0" algn="l">
              <a:spcBef>
                <a:spcPts val="1000"/>
              </a:spcBef>
              <a:spcAft>
                <a:spcPts val="0"/>
              </a:spcAft>
              <a:buNone/>
            </a:pPr>
            <a:r>
              <a:rPr lang="en-GB" sz="1350">
                <a:solidFill>
                  <a:schemeClr val="lt1"/>
                </a:solidFill>
                <a:latin typeface="DM Sans"/>
                <a:ea typeface="DM Sans"/>
                <a:cs typeface="DM Sans"/>
                <a:sym typeface="DM Sans"/>
              </a:rPr>
              <a:t>Podrás encontrar la </a:t>
            </a:r>
            <a:r>
              <a:rPr b="1" lang="en-GB" sz="1350">
                <a:solidFill>
                  <a:schemeClr val="lt1"/>
                </a:solidFill>
                <a:latin typeface="DM Sans"/>
                <a:ea typeface="DM Sans"/>
                <a:cs typeface="DM Sans"/>
                <a:sym typeface="DM Sans"/>
              </a:rPr>
              <a:t>Bolsa de Empleos </a:t>
            </a:r>
            <a:r>
              <a:rPr lang="en-GB" sz="1350">
                <a:solidFill>
                  <a:schemeClr val="lt1"/>
                </a:solidFill>
                <a:latin typeface="DM Sans"/>
                <a:ea typeface="DM Sans"/>
                <a:cs typeface="DM Sans"/>
                <a:sym typeface="DM Sans"/>
              </a:rPr>
              <a:t>en el menú izquierdo de la plataforma.</a:t>
            </a:r>
            <a:endParaRPr sz="1350">
              <a:solidFill>
                <a:schemeClr val="lt1"/>
              </a:solidFill>
              <a:latin typeface="DM Sans"/>
              <a:ea typeface="DM Sans"/>
              <a:cs typeface="DM Sans"/>
              <a:sym typeface="DM Sans"/>
            </a:endParaRPr>
          </a:p>
          <a:p>
            <a:pPr indent="0" lvl="0" marL="0" rtl="0" algn="l">
              <a:spcBef>
                <a:spcPts val="1000"/>
              </a:spcBef>
              <a:spcAft>
                <a:spcPts val="1000"/>
              </a:spcAft>
              <a:buClr>
                <a:schemeClr val="dk1"/>
              </a:buClr>
              <a:buSzPts val="1100"/>
              <a:buFont typeface="Arial"/>
              <a:buNone/>
            </a:pPr>
            <a:r>
              <a:rPr lang="en-GB" sz="1350">
                <a:solidFill>
                  <a:schemeClr val="lt1"/>
                </a:solidFill>
                <a:latin typeface="DM Sans"/>
                <a:ea typeface="DM Sans"/>
                <a:cs typeface="DM Sans"/>
                <a:sym typeface="DM Sans"/>
              </a:rPr>
              <a:t>Te invitamos a conocerla y ¡postularte a tu futuro trabajo!</a:t>
            </a:r>
            <a:endParaRPr sz="1350">
              <a:solidFill>
                <a:schemeClr val="lt1"/>
              </a:solidFill>
              <a:latin typeface="DM Sans"/>
              <a:ea typeface="DM Sans"/>
              <a:cs typeface="DM Sans"/>
              <a:sym typeface="DM Sans"/>
            </a:endParaRPr>
          </a:p>
        </p:txBody>
      </p:sp>
      <p:pic>
        <p:nvPicPr>
          <p:cNvPr id="451" name="Google Shape;451;p71" title="&quot;nuevo&quot;"/>
          <p:cNvPicPr preferRelativeResize="0"/>
          <p:nvPr/>
        </p:nvPicPr>
        <p:blipFill>
          <a:blip r:embed="rId3">
            <a:alphaModFix/>
          </a:blip>
          <a:stretch>
            <a:fillRect/>
          </a:stretch>
        </p:blipFill>
        <p:spPr>
          <a:xfrm>
            <a:off x="2468088" y="477975"/>
            <a:ext cx="690294" cy="280800"/>
          </a:xfrm>
          <a:prstGeom prst="rect">
            <a:avLst/>
          </a:prstGeom>
          <a:noFill/>
          <a:ln>
            <a:noFill/>
          </a:ln>
        </p:spPr>
      </p:pic>
      <p:pic>
        <p:nvPicPr>
          <p:cNvPr id="452" name="Google Shape;452;p71"/>
          <p:cNvPicPr preferRelativeResize="0"/>
          <p:nvPr/>
        </p:nvPicPr>
        <p:blipFill rotWithShape="1">
          <a:blip r:embed="rId4">
            <a:alphaModFix/>
          </a:blip>
          <a:srcRect b="0" l="5452" r="5461" t="0"/>
          <a:stretch/>
        </p:blipFill>
        <p:spPr>
          <a:xfrm>
            <a:off x="567850" y="477975"/>
            <a:ext cx="1497687" cy="4123325"/>
          </a:xfrm>
          <a:prstGeom prst="rect">
            <a:avLst/>
          </a:prstGeom>
          <a:noFill/>
          <a:ln>
            <a:noFill/>
          </a:ln>
        </p:spPr>
      </p:pic>
      <p:sp>
        <p:nvSpPr>
          <p:cNvPr id="453" name="Google Shape;453;p71"/>
          <p:cNvSpPr/>
          <p:nvPr/>
        </p:nvSpPr>
        <p:spPr>
          <a:xfrm>
            <a:off x="632125" y="2660500"/>
            <a:ext cx="1322100" cy="3387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grpSp>
        <p:nvGrpSpPr>
          <p:cNvPr id="454" name="Google Shape;454;p71"/>
          <p:cNvGrpSpPr/>
          <p:nvPr/>
        </p:nvGrpSpPr>
        <p:grpSpPr>
          <a:xfrm>
            <a:off x="2560438" y="3996550"/>
            <a:ext cx="1134384" cy="280804"/>
            <a:chOff x="2560438" y="3920350"/>
            <a:chExt cx="1134384" cy="280804"/>
          </a:xfrm>
        </p:grpSpPr>
        <p:pic>
          <p:nvPicPr>
            <p:cNvPr id="455" name="Google Shape;455;p71"/>
            <p:cNvPicPr preferRelativeResize="0"/>
            <p:nvPr/>
          </p:nvPicPr>
          <p:blipFill>
            <a:blip r:embed="rId5">
              <a:alphaModFix/>
            </a:blip>
            <a:stretch>
              <a:fillRect/>
            </a:stretch>
          </p:blipFill>
          <p:spPr>
            <a:xfrm>
              <a:off x="2560438" y="3920354"/>
              <a:ext cx="1134384" cy="280800"/>
            </a:xfrm>
            <a:prstGeom prst="rect">
              <a:avLst/>
            </a:prstGeom>
            <a:noFill/>
            <a:ln>
              <a:noFill/>
            </a:ln>
          </p:spPr>
        </p:pic>
        <p:sp>
          <p:nvSpPr>
            <p:cNvPr id="456" name="Google Shape;456;p71"/>
            <p:cNvSpPr txBox="1"/>
            <p:nvPr/>
          </p:nvSpPr>
          <p:spPr>
            <a:xfrm>
              <a:off x="2607288" y="3920350"/>
              <a:ext cx="1040700" cy="28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chemeClr val="dk1"/>
                  </a:solidFill>
                  <a:uFill>
                    <a:noFill/>
                  </a:uFill>
                  <a:latin typeface="DM Sans"/>
                  <a:ea typeface="DM Sans"/>
                  <a:cs typeface="DM Sans"/>
                  <a:sym typeface="DM Sans"/>
                  <a:hlinkClick r:id="rId6">
                    <a:extLst>
                      <a:ext uri="{A12FA001-AC4F-418D-AE19-62706E023703}">
                        <ahyp:hlinkClr val="tx"/>
                      </a:ext>
                    </a:extLst>
                  </a:hlinkClick>
                </a:rPr>
                <a:t>Conócela</a:t>
              </a:r>
              <a:endParaRPr b="1" sz="1200">
                <a:solidFill>
                  <a:schemeClr val="dk1"/>
                </a:solidFill>
                <a:latin typeface="DM Sans"/>
                <a:ea typeface="DM Sans"/>
                <a:cs typeface="DM Sans"/>
                <a:sym typeface="DM Sans"/>
              </a:endParaRPr>
            </a:p>
          </p:txBody>
        </p:sp>
      </p:grpSp>
      <p:cxnSp>
        <p:nvCxnSpPr>
          <p:cNvPr id="457" name="Google Shape;457;p71"/>
          <p:cNvCxnSpPr/>
          <p:nvPr/>
        </p:nvCxnSpPr>
        <p:spPr>
          <a:xfrm rot="10800000">
            <a:off x="2014413" y="2829100"/>
            <a:ext cx="269700" cy="1500"/>
          </a:xfrm>
          <a:prstGeom prst="straightConnector1">
            <a:avLst/>
          </a:prstGeom>
          <a:noFill/>
          <a:ln cap="flat" cmpd="sng" w="9525">
            <a:solidFill>
              <a:schemeClr val="lt1"/>
            </a:solidFill>
            <a:prstDash val="solid"/>
            <a:round/>
            <a:headEnd len="med" w="med" type="none"/>
            <a:tailEnd len="med" w="med" type="stealth"/>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72"/>
          <p:cNvSpPr txBox="1"/>
          <p:nvPr/>
        </p:nvSpPr>
        <p:spPr>
          <a:xfrm>
            <a:off x="1025250" y="461575"/>
            <a:ext cx="70935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S</a:t>
            </a:r>
            <a:r>
              <a:rPr i="1" lang="en-GB" sz="3600">
                <a:solidFill>
                  <a:srgbClr val="E0FF00"/>
                </a:solidFill>
                <a:latin typeface="Anton"/>
                <a:ea typeface="Anton"/>
                <a:cs typeface="Anton"/>
                <a:sym typeface="Anton"/>
              </a:rPr>
              <a:t>incronismo vs Asincronismo</a:t>
            </a:r>
            <a:endParaRPr i="1" sz="3600">
              <a:solidFill>
                <a:srgbClr val="E0FF00"/>
              </a:solidFill>
              <a:latin typeface="Anton"/>
              <a:ea typeface="Anton"/>
              <a:cs typeface="Anton"/>
              <a:sym typeface="Anton"/>
            </a:endParaRPr>
          </a:p>
        </p:txBody>
      </p:sp>
      <p:pic>
        <p:nvPicPr>
          <p:cNvPr id="463" name="Google Shape;463;p72"/>
          <p:cNvPicPr preferRelativeResize="0"/>
          <p:nvPr/>
        </p:nvPicPr>
        <p:blipFill>
          <a:blip r:embed="rId4">
            <a:alphaModFix/>
          </a:blip>
          <a:stretch>
            <a:fillRect/>
          </a:stretch>
        </p:blipFill>
        <p:spPr>
          <a:xfrm>
            <a:off x="2486225" y="1245075"/>
            <a:ext cx="4195938" cy="30713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467" name="Shape 467"/>
        <p:cNvGrpSpPr/>
        <p:nvPr/>
      </p:nvGrpSpPr>
      <p:grpSpPr>
        <a:xfrm>
          <a:off x="0" y="0"/>
          <a:ext cx="0" cy="0"/>
          <a:chOff x="0" y="0"/>
          <a:chExt cx="0" cy="0"/>
        </a:xfrm>
      </p:grpSpPr>
      <p:sp>
        <p:nvSpPr>
          <p:cNvPr id="468" name="Google Shape;468;p73"/>
          <p:cNvSpPr txBox="1"/>
          <p:nvPr/>
        </p:nvSpPr>
        <p:spPr>
          <a:xfrm>
            <a:off x="1644450" y="1931600"/>
            <a:ext cx="5855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E</a:t>
            </a:r>
            <a:r>
              <a:rPr i="1" lang="en-GB" sz="3600">
                <a:solidFill>
                  <a:srgbClr val="121212"/>
                </a:solidFill>
                <a:latin typeface="Anton"/>
                <a:ea typeface="Anton"/>
                <a:cs typeface="Anton"/>
                <a:sym typeface="Anton"/>
              </a:rPr>
              <a:t>jecución sincrónica vs. ejecución asincrónica</a:t>
            </a:r>
            <a:endParaRPr i="1" sz="3600">
              <a:solidFill>
                <a:srgbClr val="121212"/>
              </a:solidFill>
              <a:latin typeface="Anton"/>
              <a:ea typeface="Anton"/>
              <a:cs typeface="Anton"/>
              <a:sym typeface="Anton"/>
            </a:endParaRPr>
          </a:p>
        </p:txBody>
      </p:sp>
      <p:pic>
        <p:nvPicPr>
          <p:cNvPr id="469" name="Google Shape;469;p7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73" name="Shape 473"/>
        <p:cNvGrpSpPr/>
        <p:nvPr/>
      </p:nvGrpSpPr>
      <p:grpSpPr>
        <a:xfrm>
          <a:off x="0" y="0"/>
          <a:ext cx="0" cy="0"/>
          <a:chOff x="0" y="0"/>
          <a:chExt cx="0" cy="0"/>
        </a:xfrm>
      </p:grpSpPr>
      <p:sp>
        <p:nvSpPr>
          <p:cNvPr id="474" name="Google Shape;474;p74"/>
          <p:cNvSpPr txBox="1"/>
          <p:nvPr/>
        </p:nvSpPr>
        <p:spPr>
          <a:xfrm>
            <a:off x="925951" y="131325"/>
            <a:ext cx="7292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Ejecución Sincrónica: Repasemos</a:t>
            </a:r>
            <a:endParaRPr i="1" sz="4000">
              <a:latin typeface="Anton"/>
              <a:ea typeface="Anton"/>
              <a:cs typeface="Anton"/>
              <a:sym typeface="Anton"/>
            </a:endParaRPr>
          </a:p>
        </p:txBody>
      </p:sp>
      <p:sp>
        <p:nvSpPr>
          <p:cNvPr id="475" name="Google Shape;475;p74"/>
          <p:cNvSpPr txBox="1"/>
          <p:nvPr/>
        </p:nvSpPr>
        <p:spPr>
          <a:xfrm>
            <a:off x="614400" y="1120425"/>
            <a:ext cx="7915200" cy="33714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Cuando escribimos </a:t>
            </a:r>
            <a:r>
              <a:rPr b="1" lang="en-GB" sz="1800">
                <a:latin typeface="Helvetica Neue"/>
                <a:ea typeface="Helvetica Neue"/>
                <a:cs typeface="Helvetica Neue"/>
                <a:sym typeface="Helvetica Neue"/>
              </a:rPr>
              <a:t>más de una instrucción</a:t>
            </a:r>
            <a:r>
              <a:rPr lang="en-GB" sz="1800">
                <a:latin typeface="Helvetica Neue Light"/>
                <a:ea typeface="Helvetica Neue Light"/>
                <a:cs typeface="Helvetica Neue Light"/>
                <a:sym typeface="Helvetica Neue Light"/>
              </a:rPr>
              <a:t> en un programa, </a:t>
            </a:r>
            <a:r>
              <a:rPr b="1" lang="en-GB" sz="1800">
                <a:latin typeface="Helvetica Neue"/>
                <a:ea typeface="Helvetica Neue"/>
                <a:cs typeface="Helvetica Neue"/>
                <a:sym typeface="Helvetica Neue"/>
              </a:rPr>
              <a:t>esperamos que </a:t>
            </a:r>
            <a:r>
              <a:rPr lang="en-GB" sz="1800">
                <a:latin typeface="Helvetica Neue Light"/>
                <a:ea typeface="Helvetica Neue Light"/>
                <a:cs typeface="Helvetica Neue Light"/>
                <a:sym typeface="Helvetica Neue Light"/>
              </a:rPr>
              <a:t>las instrucciones </a:t>
            </a:r>
            <a:r>
              <a:rPr b="1" lang="en-GB" sz="1800">
                <a:latin typeface="Helvetica Neue"/>
                <a:ea typeface="Helvetica Neue"/>
                <a:cs typeface="Helvetica Neue"/>
                <a:sym typeface="Helvetica Neue"/>
              </a:rPr>
              <a:t>se ejecuten </a:t>
            </a:r>
            <a:r>
              <a:rPr lang="en-GB" sz="1800">
                <a:latin typeface="Helvetica Neue Light"/>
                <a:ea typeface="Helvetica Neue Light"/>
                <a:cs typeface="Helvetica Neue Light"/>
                <a:sym typeface="Helvetica Neue Light"/>
              </a:rPr>
              <a:t>comenzando </a:t>
            </a:r>
            <a:r>
              <a:rPr b="1" lang="en-GB" sz="1800">
                <a:latin typeface="Helvetica Neue"/>
                <a:ea typeface="Helvetica Neue"/>
                <a:cs typeface="Helvetica Neue"/>
                <a:sym typeface="Helvetica Neue"/>
              </a:rPr>
              <a:t>desde la primera línea</a:t>
            </a:r>
            <a:r>
              <a:rPr lang="en-GB" sz="1800">
                <a:latin typeface="Helvetica Neue Light"/>
                <a:ea typeface="Helvetica Neue Light"/>
                <a:cs typeface="Helvetica Neue Light"/>
                <a:sym typeface="Helvetica Neue Light"/>
              </a:rPr>
              <a:t>, una por una, </a:t>
            </a:r>
            <a:r>
              <a:rPr b="1" lang="en-GB" sz="1800">
                <a:latin typeface="Helvetica Neue"/>
                <a:ea typeface="Helvetica Neue"/>
                <a:cs typeface="Helvetica Neue"/>
                <a:sym typeface="Helvetica Neue"/>
              </a:rPr>
              <a:t>de arriba hacia abajo </a:t>
            </a:r>
            <a:r>
              <a:rPr lang="en-GB" sz="1800">
                <a:latin typeface="Helvetica Neue Light"/>
                <a:ea typeface="Helvetica Neue Light"/>
                <a:cs typeface="Helvetica Neue Light"/>
                <a:sym typeface="Helvetica Neue Light"/>
              </a:rPr>
              <a:t>hasta llegar al final del bloque de código.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Si una instrucción es una </a:t>
            </a:r>
            <a:r>
              <a:rPr b="1" lang="en-GB" sz="1800">
                <a:latin typeface="Helvetica Neue"/>
                <a:ea typeface="Helvetica Neue"/>
                <a:cs typeface="Helvetica Neue"/>
                <a:sym typeface="Helvetica Neue"/>
              </a:rPr>
              <a:t>llamada a otra función</a:t>
            </a:r>
            <a:r>
              <a:rPr lang="en-GB" sz="1800">
                <a:latin typeface="Helvetica Neue Light"/>
                <a:ea typeface="Helvetica Neue Light"/>
                <a:cs typeface="Helvetica Neue Light"/>
                <a:sym typeface="Helvetica Neue Light"/>
              </a:rPr>
              <a:t>, la </a:t>
            </a:r>
            <a:r>
              <a:rPr b="1" lang="en-GB" sz="1800">
                <a:latin typeface="Helvetica Neue"/>
                <a:ea typeface="Helvetica Neue"/>
                <a:cs typeface="Helvetica Neue"/>
                <a:sym typeface="Helvetica Neue"/>
              </a:rPr>
              <a:t>ejecución se pausa </a:t>
            </a:r>
            <a:r>
              <a:rPr lang="en-GB" sz="1800">
                <a:latin typeface="Helvetica Neue Light"/>
                <a:ea typeface="Helvetica Neue Light"/>
                <a:cs typeface="Helvetica Neue Light"/>
                <a:sym typeface="Helvetica Neue Light"/>
              </a:rPr>
              <a:t>y se procede a ejecutar esa función.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Sólo </a:t>
            </a:r>
            <a:r>
              <a:rPr b="1" lang="en-GB" sz="1800">
                <a:latin typeface="Helvetica Neue"/>
                <a:ea typeface="Helvetica Neue"/>
                <a:cs typeface="Helvetica Neue"/>
                <a:sym typeface="Helvetica Neue"/>
              </a:rPr>
              <a:t>una vez ejecutadas </a:t>
            </a:r>
            <a:r>
              <a:rPr lang="en-GB" sz="1800">
                <a:latin typeface="Helvetica Neue Light"/>
                <a:ea typeface="Helvetica Neue Light"/>
                <a:cs typeface="Helvetica Neue Light"/>
                <a:sym typeface="Helvetica Neue Light"/>
              </a:rPr>
              <a:t>todas las instrucciones de esa función, el </a:t>
            </a:r>
            <a:r>
              <a:rPr b="1" lang="en-GB" sz="1800">
                <a:latin typeface="Helvetica Neue"/>
                <a:ea typeface="Helvetica Neue"/>
                <a:cs typeface="Helvetica Neue"/>
                <a:sym typeface="Helvetica Neue"/>
              </a:rPr>
              <a:t>programa retomará </a:t>
            </a:r>
            <a:r>
              <a:rPr lang="en-GB" sz="1800">
                <a:latin typeface="Helvetica Neue Light"/>
                <a:ea typeface="Helvetica Neue Light"/>
                <a:cs typeface="Helvetica Neue Light"/>
                <a:sym typeface="Helvetica Neue Light"/>
              </a:rPr>
              <a:t>con el flujo de instrucciones que venía ejecutando antes.</a:t>
            </a:r>
            <a:endParaRPr sz="1800">
              <a:latin typeface="Helvetica Neue Light"/>
              <a:ea typeface="Helvetica Neue Light"/>
              <a:cs typeface="Helvetica Neue Light"/>
              <a:sym typeface="Helvetica Neue Light"/>
            </a:endParaRPr>
          </a:p>
        </p:txBody>
      </p:sp>
      <p:pic>
        <p:nvPicPr>
          <p:cNvPr id="476" name="Google Shape;476;p7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5"/>
          <p:cNvSpPr txBox="1"/>
          <p:nvPr/>
        </p:nvSpPr>
        <p:spPr>
          <a:xfrm>
            <a:off x="3784850" y="1006900"/>
            <a:ext cx="4814100" cy="37602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Char char="●"/>
            </a:pPr>
            <a:r>
              <a:rPr lang="en-GB" sz="1900">
                <a:solidFill>
                  <a:schemeClr val="dk1"/>
                </a:solidFill>
                <a:highlight>
                  <a:schemeClr val="lt1"/>
                </a:highlight>
                <a:latin typeface="Helvetica Neue Light"/>
                <a:ea typeface="Helvetica Neue Light"/>
                <a:cs typeface="Helvetica Neue Light"/>
                <a:sym typeface="Helvetica Neue Light"/>
              </a:rPr>
              <a:t>En todo momento, sólo se están ejecutando las instrucciones de una sola de las funciones a la vez. O sea, </a:t>
            </a:r>
            <a:r>
              <a:rPr b="1" lang="en-GB" sz="1900">
                <a:solidFill>
                  <a:schemeClr val="dk1"/>
                </a:solidFill>
                <a:highlight>
                  <a:schemeClr val="lt1"/>
                </a:highlight>
                <a:latin typeface="Helvetica Neue"/>
                <a:ea typeface="Helvetica Neue"/>
                <a:cs typeface="Helvetica Neue"/>
                <a:sym typeface="Helvetica Neue"/>
              </a:rPr>
              <a:t>debe finalizar una función para poder continuar con la otra</a:t>
            </a:r>
            <a:r>
              <a:rPr lang="en-GB" sz="1900">
                <a:solidFill>
                  <a:schemeClr val="dk1"/>
                </a:solidFill>
                <a:highlight>
                  <a:schemeClr val="lt1"/>
                </a:highlight>
                <a:latin typeface="Helvetica Neue Light"/>
                <a:ea typeface="Helvetica Neue Light"/>
                <a:cs typeface="Helvetica Neue Light"/>
                <a:sym typeface="Helvetica Neue Light"/>
              </a:rPr>
              <a:t>.</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1900">
              <a:solidFill>
                <a:schemeClr val="dk1"/>
              </a:solidFill>
              <a:highlight>
                <a:schemeClr val="lt1"/>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Char char="●"/>
            </a:pPr>
            <a:r>
              <a:rPr lang="en-GB" sz="1900">
                <a:solidFill>
                  <a:schemeClr val="dk1"/>
                </a:solidFill>
                <a:highlight>
                  <a:srgbClr val="FFFFFF"/>
                </a:highlight>
                <a:latin typeface="Helvetica Neue Light"/>
                <a:ea typeface="Helvetica Neue Light"/>
                <a:cs typeface="Helvetica Neue Light"/>
                <a:sym typeface="Helvetica Neue Light"/>
              </a:rPr>
              <a:t>El fin de una función marca el inicio de la siguiente, y el fin de ésta, el inicio de la que le sigue, y así sucesivamente, describiendo una </a:t>
            </a:r>
            <a:r>
              <a:rPr b="1" lang="en-GB" sz="1900">
                <a:solidFill>
                  <a:schemeClr val="dk1"/>
                </a:solidFill>
                <a:highlight>
                  <a:srgbClr val="FFFFFF"/>
                </a:highlight>
                <a:latin typeface="Helvetica Neue"/>
                <a:ea typeface="Helvetica Neue"/>
                <a:cs typeface="Helvetica Neue"/>
                <a:sym typeface="Helvetica Neue"/>
              </a:rPr>
              <a:t>secuencia </a:t>
            </a:r>
            <a:r>
              <a:rPr lang="en-GB" sz="1900">
                <a:solidFill>
                  <a:schemeClr val="dk1"/>
                </a:solidFill>
                <a:highlight>
                  <a:srgbClr val="FFFFFF"/>
                </a:highlight>
                <a:latin typeface="Helvetica Neue Light"/>
                <a:ea typeface="Helvetica Neue Light"/>
                <a:cs typeface="Helvetica Neue Light"/>
                <a:sym typeface="Helvetica Neue Light"/>
              </a:rPr>
              <a:t>que ocurre </a:t>
            </a:r>
            <a:r>
              <a:rPr b="1" lang="en-GB" sz="1900">
                <a:solidFill>
                  <a:schemeClr val="dk1"/>
                </a:solidFill>
                <a:highlight>
                  <a:srgbClr val="FFFFFF"/>
                </a:highlight>
                <a:latin typeface="Helvetica Neue"/>
                <a:ea typeface="Helvetica Neue"/>
                <a:cs typeface="Helvetica Neue"/>
                <a:sym typeface="Helvetica Neue"/>
              </a:rPr>
              <a:t>en una única línea de tiempo</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482" name="Google Shape;482;p75"/>
          <p:cNvSpPr txBox="1"/>
          <p:nvPr/>
        </p:nvSpPr>
        <p:spPr>
          <a:xfrm>
            <a:off x="533400" y="288475"/>
            <a:ext cx="51474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Ejecución Sincrónica</a:t>
            </a:r>
            <a:endParaRPr i="1" sz="2600">
              <a:latin typeface="Anton"/>
              <a:ea typeface="Anton"/>
              <a:cs typeface="Anton"/>
              <a:sym typeface="Anton"/>
            </a:endParaRPr>
          </a:p>
        </p:txBody>
      </p:sp>
      <p:pic>
        <p:nvPicPr>
          <p:cNvPr id="483" name="Google Shape;483;p7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4" name="Google Shape;484;p75"/>
          <p:cNvPicPr preferRelativeResize="0"/>
          <p:nvPr/>
        </p:nvPicPr>
        <p:blipFill>
          <a:blip r:embed="rId4">
            <a:alphaModFix/>
          </a:blip>
          <a:stretch>
            <a:fillRect/>
          </a:stretch>
        </p:blipFill>
        <p:spPr>
          <a:xfrm>
            <a:off x="859600" y="1006899"/>
            <a:ext cx="2783897" cy="376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0" name="Shape 140"/>
        <p:cNvGrpSpPr/>
        <p:nvPr/>
      </p:nvGrpSpPr>
      <p:grpSpPr>
        <a:xfrm>
          <a:off x="0" y="0"/>
          <a:ext cx="0" cy="0"/>
          <a:chOff x="0" y="0"/>
          <a:chExt cx="0" cy="0"/>
        </a:xfrm>
      </p:grpSpPr>
      <p:sp>
        <p:nvSpPr>
          <p:cNvPr id="141" name="Google Shape;141;p31"/>
          <p:cNvSpPr txBox="1"/>
          <p:nvPr/>
        </p:nvSpPr>
        <p:spPr>
          <a:xfrm>
            <a:off x="1398000" y="20991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Repasando...</a:t>
            </a:r>
            <a:endParaRPr i="1" sz="3600">
              <a:solidFill>
                <a:srgbClr val="121212"/>
              </a:solidFill>
              <a:latin typeface="Anton"/>
              <a:ea typeface="Anton"/>
              <a:cs typeface="Anton"/>
              <a:sym typeface="Anton"/>
            </a:endParaRPr>
          </a:p>
        </p:txBody>
      </p:sp>
      <p:pic>
        <p:nvPicPr>
          <p:cNvPr id="142" name="Google Shape;142;p3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88" name="Shape 488"/>
        <p:cNvGrpSpPr/>
        <p:nvPr/>
      </p:nvGrpSpPr>
      <p:grpSpPr>
        <a:xfrm>
          <a:off x="0" y="0"/>
          <a:ext cx="0" cy="0"/>
          <a:chOff x="0" y="0"/>
          <a:chExt cx="0" cy="0"/>
        </a:xfrm>
      </p:grpSpPr>
      <p:sp>
        <p:nvSpPr>
          <p:cNvPr id="489" name="Google Shape;489;p76"/>
          <p:cNvSpPr txBox="1"/>
          <p:nvPr/>
        </p:nvSpPr>
        <p:spPr>
          <a:xfrm>
            <a:off x="1133388" y="5242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Comportamiento de una función:</a:t>
            </a:r>
            <a:endParaRPr i="1" sz="4000">
              <a:latin typeface="Anton"/>
              <a:ea typeface="Anton"/>
              <a:cs typeface="Anton"/>
              <a:sym typeface="Anton"/>
            </a:endParaRPr>
          </a:p>
          <a:p>
            <a:pPr indent="0" lvl="0" marL="0" rtl="0" algn="ctr">
              <a:spcBef>
                <a:spcPts val="0"/>
              </a:spcBef>
              <a:spcAft>
                <a:spcPts val="0"/>
              </a:spcAft>
              <a:buNone/>
            </a:pPr>
            <a:r>
              <a:rPr i="1" lang="en-GB" sz="4000">
                <a:latin typeface="Anton"/>
                <a:ea typeface="Anton"/>
                <a:cs typeface="Anton"/>
                <a:sym typeface="Anton"/>
              </a:rPr>
              <a:t>B</a:t>
            </a:r>
            <a:r>
              <a:rPr i="1" lang="en-GB" sz="4000">
                <a:latin typeface="Anton"/>
                <a:ea typeface="Anton"/>
                <a:cs typeface="Anton"/>
                <a:sym typeface="Anton"/>
              </a:rPr>
              <a:t>loqueante vs no-bloqueante</a:t>
            </a:r>
            <a:endParaRPr i="1" sz="4000">
              <a:latin typeface="Anton"/>
              <a:ea typeface="Anton"/>
              <a:cs typeface="Anton"/>
              <a:sym typeface="Anton"/>
            </a:endParaRPr>
          </a:p>
        </p:txBody>
      </p:sp>
      <p:sp>
        <p:nvSpPr>
          <p:cNvPr id="490" name="Google Shape;490;p76"/>
          <p:cNvSpPr txBox="1"/>
          <p:nvPr/>
        </p:nvSpPr>
        <p:spPr>
          <a:xfrm>
            <a:off x="916500" y="2021825"/>
            <a:ext cx="7311000" cy="228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Cuando alguna de las instrucciones dentro de una función intente acceder a un recurso que se encuentre fuera del programa (por ejemplo, enviar un mensaje por la red, o leer un archivo del disco) nos encontraremos con dos maneras distintas de hacerlo: en forma bloqueante, o en forma no-bloqueante (blocking o non-blocking).</a:t>
            </a:r>
            <a:endParaRPr sz="2000">
              <a:latin typeface="Helvetica Neue Light"/>
              <a:ea typeface="Helvetica Neue Light"/>
              <a:cs typeface="Helvetica Neue Light"/>
              <a:sym typeface="Helvetica Neue Light"/>
            </a:endParaRPr>
          </a:p>
        </p:txBody>
      </p:sp>
      <p:pic>
        <p:nvPicPr>
          <p:cNvPr id="491" name="Google Shape;491;p7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7"/>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Operaciones bloqueantes</a:t>
            </a:r>
            <a:endParaRPr i="1" sz="3600">
              <a:latin typeface="Anton"/>
              <a:ea typeface="Anton"/>
              <a:cs typeface="Anton"/>
              <a:sym typeface="Anton"/>
            </a:endParaRPr>
          </a:p>
        </p:txBody>
      </p:sp>
      <p:pic>
        <p:nvPicPr>
          <p:cNvPr id="497" name="Google Shape;497;p7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8" name="Google Shape;498;p77"/>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499" name="Google Shape;499;p77"/>
          <p:cNvSpPr txBox="1"/>
          <p:nvPr/>
        </p:nvSpPr>
        <p:spPr>
          <a:xfrm>
            <a:off x="714300" y="1329450"/>
            <a:ext cx="7715400" cy="304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En la mayoría de los casos, precisamos que el programa ejecute todas sus operaciones en forma secuencial, y sólo comenzar una instrucción luego de haber terminado la anterior.</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A las operaciones que obligan al programa a esperar a que se finalicen antes de pasar a ejecutar la siguiente instrucción se las conoce como </a:t>
            </a:r>
            <a:r>
              <a:rPr b="1" lang="en-GB" sz="1800">
                <a:solidFill>
                  <a:schemeClr val="dk1"/>
                </a:solidFill>
                <a:latin typeface="Helvetica Neue"/>
                <a:ea typeface="Helvetica Neue"/>
                <a:cs typeface="Helvetica Neue"/>
                <a:sym typeface="Helvetica Neue"/>
              </a:rPr>
              <a:t>bloqueantes</a:t>
            </a:r>
            <a:r>
              <a:rPr lang="en-GB" sz="1800">
                <a:solidFill>
                  <a:schemeClr val="dk1"/>
                </a:solidFill>
                <a:latin typeface="Helvetica Neue Light"/>
                <a:ea typeface="Helvetica Neue Light"/>
                <a:cs typeface="Helvetica Neue Light"/>
                <a:sym typeface="Helvetica Neue Light"/>
              </a:rPr>
              <a:t>. </a:t>
            </a:r>
            <a:endParaRPr sz="1800">
              <a:solidFill>
                <a:schemeClr val="dk1"/>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SzPts val="1600"/>
              <a:buFont typeface="Helvetica Neue Light"/>
              <a:buChar char="●"/>
            </a:pPr>
            <a:r>
              <a:rPr lang="en-GB" sz="1800">
                <a:solidFill>
                  <a:schemeClr val="dk1"/>
                </a:solidFill>
                <a:latin typeface="Helvetica Neue Light"/>
                <a:ea typeface="Helvetica Neue Light"/>
                <a:cs typeface="Helvetica Neue Light"/>
                <a:sym typeface="Helvetica Neue Light"/>
              </a:rPr>
              <a:t>Este tipo de operaciones permiten que el programa se comporte de la manera más intuitiva.</a:t>
            </a:r>
            <a:endParaRPr sz="1800">
              <a:solidFill>
                <a:schemeClr val="dk1"/>
              </a:solidFill>
              <a:latin typeface="Helvetica Neue Light"/>
              <a:ea typeface="Helvetica Neue Light"/>
              <a:cs typeface="Helvetica Neue Light"/>
              <a:sym typeface="Helvetica Neue Light"/>
            </a:endParaRPr>
          </a:p>
          <a:p>
            <a:pPr indent="-330200" lvl="0" marL="457200" rtl="0" algn="l">
              <a:lnSpc>
                <a:spcPct val="115000"/>
              </a:lnSpc>
              <a:spcBef>
                <a:spcPts val="0"/>
              </a:spcBef>
              <a:spcAft>
                <a:spcPts val="0"/>
              </a:spcAft>
              <a:buSzPts val="1600"/>
              <a:buFont typeface="Helvetica Neue Light"/>
              <a:buChar char="●"/>
            </a:pPr>
            <a:r>
              <a:rPr lang="en-GB" sz="1800">
                <a:solidFill>
                  <a:schemeClr val="dk1"/>
                </a:solidFill>
                <a:latin typeface="Helvetica Neue Light"/>
                <a:ea typeface="Helvetica Neue Light"/>
                <a:cs typeface="Helvetica Neue Light"/>
                <a:sym typeface="Helvetica Neue Light"/>
              </a:rPr>
              <a:t>Permiten la ejecución de una sola operación en simultáneo.</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A este tipo de ejecución se la conoce como </a:t>
            </a:r>
            <a:r>
              <a:rPr b="1" lang="en-GB" sz="1800">
                <a:solidFill>
                  <a:schemeClr val="dk1"/>
                </a:solidFill>
                <a:latin typeface="Helvetica Neue"/>
                <a:ea typeface="Helvetica Neue"/>
                <a:cs typeface="Helvetica Neue"/>
                <a:sym typeface="Helvetica Neue"/>
              </a:rPr>
              <a:t>sincrónica</a:t>
            </a:r>
            <a:r>
              <a:rPr lang="en-GB" sz="1800">
                <a:solidFill>
                  <a:schemeClr val="dk1"/>
                </a:solidFill>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78"/>
          <p:cNvSpPr txBox="1"/>
          <p:nvPr/>
        </p:nvSpPr>
        <p:spPr>
          <a:xfrm>
            <a:off x="873425" y="470050"/>
            <a:ext cx="66945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Operaciones no-bloqueantes</a:t>
            </a:r>
            <a:endParaRPr i="1" sz="3600">
              <a:latin typeface="Anton"/>
              <a:ea typeface="Anton"/>
              <a:cs typeface="Anton"/>
              <a:sym typeface="Anton"/>
            </a:endParaRPr>
          </a:p>
        </p:txBody>
      </p:sp>
      <p:pic>
        <p:nvPicPr>
          <p:cNvPr id="505" name="Google Shape;505;p7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06" name="Google Shape;506;p78"/>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507" name="Google Shape;507;p78"/>
          <p:cNvSpPr txBox="1"/>
          <p:nvPr/>
        </p:nvSpPr>
        <p:spPr>
          <a:xfrm>
            <a:off x="714300" y="1329450"/>
            <a:ext cx="7715400" cy="3042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En algunos casos esperar a que una operación termine para iniciar la siguiente podría causar grandes demoras en la ejecución del programa.</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Por eso que Javascript ofrece una segunda opción: las operaciones </a:t>
            </a:r>
            <a:r>
              <a:rPr b="1" lang="en-GB" sz="1800">
                <a:latin typeface="Helvetica Neue"/>
                <a:ea typeface="Helvetica Neue"/>
                <a:cs typeface="Helvetica Neue"/>
                <a:sym typeface="Helvetica Neue"/>
              </a:rPr>
              <a:t>no bloqueantes</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Este tipo de operaciones permiten que, una vez iniciadas, el programa pueda continuar con la siguiente instrucción, sin esperar a que finalice la anterior.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Permite la ejecución de varias operaciones en paralelo, sucediendo al mismo tiempo.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A este tipo de ejecución se la conoce como </a:t>
            </a:r>
            <a:r>
              <a:rPr b="1" lang="en-GB" sz="1800">
                <a:latin typeface="Helvetica Neue"/>
                <a:ea typeface="Helvetica Neue"/>
                <a:cs typeface="Helvetica Neue"/>
                <a:sym typeface="Helvetica Neue"/>
              </a:rPr>
              <a:t>asincrónica</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11" name="Shape 511"/>
        <p:cNvGrpSpPr/>
        <p:nvPr/>
      </p:nvGrpSpPr>
      <p:grpSpPr>
        <a:xfrm>
          <a:off x="0" y="0"/>
          <a:ext cx="0" cy="0"/>
          <a:chOff x="0" y="0"/>
          <a:chExt cx="0" cy="0"/>
        </a:xfrm>
      </p:grpSpPr>
      <p:sp>
        <p:nvSpPr>
          <p:cNvPr id="512" name="Google Shape;512;p79"/>
          <p:cNvSpPr txBox="1"/>
          <p:nvPr/>
        </p:nvSpPr>
        <p:spPr>
          <a:xfrm>
            <a:off x="1181763" y="131325"/>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 Ejecución Asincrónica</a:t>
            </a:r>
            <a:endParaRPr i="1" sz="4000">
              <a:latin typeface="Anton"/>
              <a:ea typeface="Anton"/>
              <a:cs typeface="Anton"/>
              <a:sym typeface="Anton"/>
            </a:endParaRPr>
          </a:p>
        </p:txBody>
      </p:sp>
      <p:sp>
        <p:nvSpPr>
          <p:cNvPr id="513" name="Google Shape;513;p79"/>
          <p:cNvSpPr txBox="1"/>
          <p:nvPr/>
        </p:nvSpPr>
        <p:spPr>
          <a:xfrm>
            <a:off x="614400" y="1120425"/>
            <a:ext cx="7915200" cy="33714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Para poder usar funciones que realicen operaciones no bloqueantes debemos </a:t>
            </a:r>
            <a:r>
              <a:rPr b="1" lang="en-GB" sz="1800">
                <a:latin typeface="Helvetica Neue"/>
                <a:ea typeface="Helvetica Neue"/>
                <a:cs typeface="Helvetica Neue"/>
                <a:sym typeface="Helvetica Neue"/>
              </a:rPr>
              <a:t>aprender a usarlas adecuadamente</a:t>
            </a:r>
            <a:r>
              <a:rPr lang="en-GB" sz="1800">
                <a:latin typeface="Helvetica Neue Light"/>
                <a:ea typeface="Helvetica Neue Light"/>
                <a:cs typeface="Helvetica Neue Light"/>
                <a:sym typeface="Helvetica Neue Light"/>
              </a:rPr>
              <a:t>, sin generar efectos adversos en forma accidental.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Cuando el código que se ejecuta en forma sincrónica, establecer el orden de ejecución consiste en decidir qué instrucción escribir primero. </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Cuando se trata de </a:t>
            </a:r>
            <a:r>
              <a:rPr b="1" lang="en-GB" sz="1800">
                <a:latin typeface="Helvetica Neue"/>
                <a:ea typeface="Helvetica Neue"/>
                <a:cs typeface="Helvetica Neue"/>
                <a:sym typeface="Helvetica Neue"/>
              </a:rPr>
              <a:t>ejecución asincrónica</a:t>
            </a:r>
            <a:r>
              <a:rPr lang="en-GB" sz="1800">
                <a:latin typeface="Helvetica Neue Light"/>
                <a:ea typeface="Helvetica Neue Light"/>
                <a:cs typeface="Helvetica Neue Light"/>
                <a:sym typeface="Helvetica Neue Light"/>
              </a:rPr>
              <a:t>, sólo sabemos en qué orden comenzarán su ejecución las instrucciones, pero </a:t>
            </a:r>
            <a:r>
              <a:rPr b="1" lang="en-GB" sz="1800">
                <a:latin typeface="Helvetica Neue"/>
                <a:ea typeface="Helvetica Neue"/>
                <a:cs typeface="Helvetica Neue"/>
                <a:sym typeface="Helvetica Neue"/>
              </a:rPr>
              <a:t>no sabemos en qué momento ni en qué orden terminarán de ejecutarse</a:t>
            </a:r>
            <a:r>
              <a:rPr lang="en-GB" sz="1800">
                <a:latin typeface="Helvetica Neue Light"/>
                <a:ea typeface="Helvetica Neue Light"/>
                <a:cs typeface="Helvetica Neue Light"/>
                <a:sym typeface="Helvetica Neue Light"/>
              </a:rPr>
              <a:t>. </a:t>
            </a:r>
            <a:endParaRPr sz="1800">
              <a:latin typeface="Helvetica Neue Light"/>
              <a:ea typeface="Helvetica Neue Light"/>
              <a:cs typeface="Helvetica Neue Light"/>
              <a:sym typeface="Helvetica Neue Light"/>
            </a:endParaRPr>
          </a:p>
        </p:txBody>
      </p:sp>
      <p:pic>
        <p:nvPicPr>
          <p:cNvPr id="514" name="Google Shape;514;p7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80"/>
          <p:cNvSpPr txBox="1"/>
          <p:nvPr/>
        </p:nvSpPr>
        <p:spPr>
          <a:xfrm>
            <a:off x="4936525" y="926400"/>
            <a:ext cx="4056600" cy="38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En el ejemplo no se bloquea la </a:t>
            </a:r>
            <a:r>
              <a:rPr b="1" lang="en-GB" sz="1700">
                <a:solidFill>
                  <a:schemeClr val="dk1"/>
                </a:solidFill>
                <a:highlight>
                  <a:schemeClr val="lt1"/>
                </a:highlight>
                <a:latin typeface="Helvetica Neue"/>
                <a:ea typeface="Helvetica Neue"/>
                <a:cs typeface="Helvetica Neue"/>
                <a:sym typeface="Helvetica Neue"/>
              </a:rPr>
              <a:t>ejecución normal del programa </a:t>
            </a:r>
            <a:r>
              <a:rPr lang="en-GB" sz="1700">
                <a:solidFill>
                  <a:schemeClr val="dk1"/>
                </a:solidFill>
                <a:highlight>
                  <a:schemeClr val="lt1"/>
                </a:highlight>
                <a:latin typeface="Helvetica Neue Light"/>
                <a:ea typeface="Helvetica Neue Light"/>
                <a:cs typeface="Helvetica Neue Light"/>
                <a:sym typeface="Helvetica Neue Light"/>
              </a:rPr>
              <a:t>y se </a:t>
            </a:r>
            <a:r>
              <a:rPr b="1" lang="en-GB" sz="1700">
                <a:solidFill>
                  <a:schemeClr val="dk1"/>
                </a:solidFill>
                <a:highlight>
                  <a:schemeClr val="lt1"/>
                </a:highlight>
                <a:latin typeface="Helvetica Neue"/>
                <a:ea typeface="Helvetica Neue"/>
                <a:cs typeface="Helvetica Neue"/>
                <a:sym typeface="Helvetica Neue"/>
              </a:rPr>
              <a:t>permite </a:t>
            </a:r>
            <a:r>
              <a:rPr lang="en-GB" sz="1700">
                <a:solidFill>
                  <a:schemeClr val="dk1"/>
                </a:solidFill>
                <a:highlight>
                  <a:schemeClr val="lt1"/>
                </a:highlight>
                <a:latin typeface="Helvetica Neue Light"/>
                <a:ea typeface="Helvetica Neue Light"/>
                <a:cs typeface="Helvetica Neue Light"/>
                <a:sym typeface="Helvetica Neue Light"/>
              </a:rPr>
              <a:t>que este </a:t>
            </a:r>
            <a:r>
              <a:rPr b="1" lang="en-GB" sz="1700">
                <a:solidFill>
                  <a:schemeClr val="dk1"/>
                </a:solidFill>
                <a:highlight>
                  <a:schemeClr val="lt1"/>
                </a:highlight>
                <a:latin typeface="Helvetica Neue"/>
                <a:ea typeface="Helvetica Neue"/>
                <a:cs typeface="Helvetica Neue"/>
                <a:sym typeface="Helvetica Neue"/>
              </a:rPr>
              <a:t>se siga ejecutando</a:t>
            </a:r>
            <a:r>
              <a:rPr lang="en-GB" sz="1700">
                <a:solidFill>
                  <a:schemeClr val="dk1"/>
                </a:solidFill>
                <a:highlight>
                  <a:schemeClr val="lt1"/>
                </a:highlight>
                <a:latin typeface="Helvetica Neue Light"/>
                <a:ea typeface="Helvetica Neue Light"/>
                <a:cs typeface="Helvetica Neue Light"/>
                <a:sym typeface="Helvetica Neue Light"/>
              </a:rPr>
              <a:t>.</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La ejecución de la operación de escritura “comienza” e inmediatamente cede el control a la siguiente instrucción, que escribe por pantalla el mensaje de finalización. </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700">
                <a:solidFill>
                  <a:schemeClr val="dk1"/>
                </a:solidFill>
                <a:highlight>
                  <a:schemeClr val="lt1"/>
                </a:highlight>
                <a:latin typeface="Helvetica Neue Light"/>
                <a:ea typeface="Helvetica Neue Light"/>
                <a:cs typeface="Helvetica Neue Light"/>
                <a:sym typeface="Helvetica Neue Light"/>
              </a:rPr>
              <a:t>Cuando la operación de escritura termina, ejecuta el callback que informará por pantalla que la escritura se realizó con éxito.</a:t>
            </a:r>
            <a:endParaRPr sz="1700">
              <a:solidFill>
                <a:schemeClr val="dk1"/>
              </a:solidFill>
              <a:highlight>
                <a:srgbClr val="FFFFFF"/>
              </a:highlight>
              <a:latin typeface="Helvetica Neue Light"/>
              <a:ea typeface="Helvetica Neue Light"/>
              <a:cs typeface="Helvetica Neue Light"/>
              <a:sym typeface="Helvetica Neue Light"/>
            </a:endParaRPr>
          </a:p>
        </p:txBody>
      </p:sp>
      <p:sp>
        <p:nvSpPr>
          <p:cNvPr id="520" name="Google Shape;520;p80"/>
          <p:cNvSpPr txBox="1"/>
          <p:nvPr/>
        </p:nvSpPr>
        <p:spPr>
          <a:xfrm>
            <a:off x="533400" y="288475"/>
            <a:ext cx="51474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Ejecución Asincrónica</a:t>
            </a:r>
            <a:endParaRPr i="1" sz="2600">
              <a:latin typeface="Anton"/>
              <a:ea typeface="Anton"/>
              <a:cs typeface="Anton"/>
              <a:sym typeface="Anton"/>
            </a:endParaRPr>
          </a:p>
        </p:txBody>
      </p:sp>
      <p:pic>
        <p:nvPicPr>
          <p:cNvPr id="521" name="Google Shape;521;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2" name="Google Shape;522;p80"/>
          <p:cNvSpPr txBox="1"/>
          <p:nvPr/>
        </p:nvSpPr>
        <p:spPr>
          <a:xfrm>
            <a:off x="463075" y="907600"/>
            <a:ext cx="4264200" cy="41289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569CD6"/>
                </a:solidFill>
                <a:highlight>
                  <a:srgbClr val="1E1E1E"/>
                </a:highlight>
                <a:latin typeface="Courier New"/>
                <a:ea typeface="Courier New"/>
                <a:cs typeface="Courier New"/>
                <a:sym typeface="Courier New"/>
              </a:rPr>
              <a:t>const</a:t>
            </a:r>
            <a:r>
              <a:rPr lang="en-GB" sz="1050">
                <a:solidFill>
                  <a:srgbClr val="D4D4D4"/>
                </a:solidFill>
                <a:highlight>
                  <a:srgbClr val="1E1E1E"/>
                </a:highlight>
                <a:latin typeface="Courier New"/>
                <a:ea typeface="Courier New"/>
                <a:cs typeface="Courier New"/>
                <a:sym typeface="Courier New"/>
              </a:rPr>
              <a:t> </a:t>
            </a:r>
            <a:r>
              <a:rPr lang="en-GB" sz="1050">
                <a:solidFill>
                  <a:srgbClr val="4FC1FF"/>
                </a:solidFill>
                <a:highlight>
                  <a:srgbClr val="1E1E1E"/>
                </a:highlight>
                <a:latin typeface="Courier New"/>
                <a:ea typeface="Courier New"/>
                <a:cs typeface="Courier New"/>
                <a:sym typeface="Courier New"/>
              </a:rPr>
              <a:t>escribirArchivo</a:t>
            </a:r>
            <a:r>
              <a:rPr lang="en-GB" sz="1050">
                <a:solidFill>
                  <a:srgbClr val="D4D4D4"/>
                </a:solidFill>
                <a:highlight>
                  <a:srgbClr val="1E1E1E"/>
                </a:highlight>
                <a:latin typeface="Courier New"/>
                <a:ea typeface="Courier New"/>
                <a:cs typeface="Courier New"/>
                <a:sym typeface="Courier New"/>
              </a:rPr>
              <a:t> = </a:t>
            </a:r>
            <a:r>
              <a:rPr lang="en-GB" sz="1050">
                <a:solidFill>
                  <a:srgbClr val="DCDCAA"/>
                </a:solidFill>
                <a:highlight>
                  <a:srgbClr val="1E1E1E"/>
                </a:highlight>
                <a:latin typeface="Courier New"/>
                <a:ea typeface="Courier New"/>
                <a:cs typeface="Courier New"/>
                <a:sym typeface="Courier New"/>
              </a:rPr>
              <a:t>require</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'./escrArch.js'</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'inicio del programa'</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el creador de esta funcion la definió</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como no bloqueante. recibe un callback que</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se ejecutará al finalizar la escritura.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CDCAA"/>
                </a:solidFill>
                <a:highlight>
                  <a:srgbClr val="1E1E1E"/>
                </a:highlight>
                <a:latin typeface="Courier New"/>
                <a:ea typeface="Courier New"/>
                <a:cs typeface="Courier New"/>
                <a:sym typeface="Courier New"/>
              </a:rPr>
              <a:t>escribirArchivo</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'hola mundo'</a:t>
            </a:r>
            <a:r>
              <a:rPr lang="en-GB" sz="1050">
                <a:solidFill>
                  <a:srgbClr val="D4D4D4"/>
                </a:solidFill>
                <a:highlight>
                  <a:srgbClr val="1E1E1E"/>
                </a:highlight>
                <a:latin typeface="Courier New"/>
                <a:ea typeface="Courier New"/>
                <a:cs typeface="Courier New"/>
                <a:sym typeface="Courier New"/>
              </a:rPr>
              <a:t>, ()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'terminé de escribir el archivo'</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'fin del programa'</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se mostrará por pantalla: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&gt; inicio del programa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&gt; fin del programa</a:t>
            </a:r>
            <a:endParaRPr sz="10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A9955"/>
                </a:solidFill>
                <a:highlight>
                  <a:srgbClr val="1E1E1E"/>
                </a:highlight>
                <a:latin typeface="Courier New"/>
                <a:ea typeface="Courier New"/>
                <a:cs typeface="Courier New"/>
                <a:sym typeface="Courier New"/>
              </a:rPr>
              <a:t>// &gt; terminé de escribir el archivo</a:t>
            </a:r>
            <a:endParaRPr sz="1050">
              <a:solidFill>
                <a:srgbClr val="6A9955"/>
              </a:solidFill>
              <a:highlight>
                <a:srgbClr val="1E1E1E"/>
              </a:highlight>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1"/>
          <p:cNvSpPr txBox="1"/>
          <p:nvPr/>
        </p:nvSpPr>
        <p:spPr>
          <a:xfrm>
            <a:off x="852575" y="3470200"/>
            <a:ext cx="6918000" cy="1107300"/>
          </a:xfrm>
          <a:prstGeom prst="rect">
            <a:avLst/>
          </a:prstGeom>
          <a:solidFill>
            <a:srgbClr val="3CEFAB"/>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Esto funciona porque lo (único) que podemos controlar en este tipo de operaciones es que el callback siempre se ejecuta luego de finalizar todas las demás instrucciones involucradas en ese llamado.</a:t>
            </a:r>
            <a:endParaRPr sz="1800">
              <a:solidFill>
                <a:schemeClr val="dk1"/>
              </a:solidFill>
              <a:latin typeface="Helvetica Neue Light"/>
              <a:ea typeface="Helvetica Neue Light"/>
              <a:cs typeface="Helvetica Neue Light"/>
              <a:sym typeface="Helvetica Neue Light"/>
            </a:endParaRPr>
          </a:p>
        </p:txBody>
      </p:sp>
      <p:sp>
        <p:nvSpPr>
          <p:cNvPr id="528" name="Google Shape;528;p81"/>
          <p:cNvSpPr txBox="1"/>
          <p:nvPr/>
        </p:nvSpPr>
        <p:spPr>
          <a:xfrm>
            <a:off x="533400" y="288475"/>
            <a:ext cx="72141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Ejecución Asincrónica : Aclaración</a:t>
            </a:r>
            <a:endParaRPr i="1" sz="2600">
              <a:latin typeface="Anton"/>
              <a:ea typeface="Anton"/>
              <a:cs typeface="Anton"/>
              <a:sym typeface="Anton"/>
            </a:endParaRPr>
          </a:p>
        </p:txBody>
      </p:sp>
      <p:pic>
        <p:nvPicPr>
          <p:cNvPr id="529" name="Google Shape;529;p8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0" name="Google Shape;530;p81"/>
          <p:cNvSpPr txBox="1"/>
          <p:nvPr/>
        </p:nvSpPr>
        <p:spPr>
          <a:xfrm>
            <a:off x="777750" y="1103650"/>
            <a:ext cx="7976700" cy="122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Si queremos que el mensaje de ‘finalizado’ </a:t>
            </a:r>
            <a:r>
              <a:rPr b="1" lang="en-GB" sz="1900">
                <a:solidFill>
                  <a:schemeClr val="dk1"/>
                </a:solidFill>
                <a:highlight>
                  <a:schemeClr val="lt1"/>
                </a:highlight>
                <a:latin typeface="Helvetica Neue"/>
                <a:ea typeface="Helvetica Neue"/>
                <a:cs typeface="Helvetica Neue"/>
                <a:sym typeface="Helvetica Neue"/>
              </a:rPr>
              <a:t>salga después</a:t>
            </a:r>
            <a:r>
              <a:rPr lang="en-GB" sz="1900">
                <a:solidFill>
                  <a:schemeClr val="dk1"/>
                </a:solidFill>
                <a:highlight>
                  <a:schemeClr val="lt1"/>
                </a:highlight>
                <a:latin typeface="Helvetica Neue Light"/>
                <a:ea typeface="Helvetica Neue Light"/>
                <a:cs typeface="Helvetica Neue Light"/>
                <a:sym typeface="Helvetica Neue Light"/>
              </a:rPr>
              <a:t> de haber grabado el archivo, </a:t>
            </a:r>
            <a:r>
              <a:rPr b="1" lang="en-GB" sz="1900">
                <a:solidFill>
                  <a:schemeClr val="dk1"/>
                </a:solidFill>
                <a:highlight>
                  <a:schemeClr val="lt1"/>
                </a:highlight>
                <a:latin typeface="Helvetica Neue"/>
                <a:ea typeface="Helvetica Neue"/>
                <a:cs typeface="Helvetica Neue"/>
                <a:sym typeface="Helvetica Neue"/>
              </a:rPr>
              <a:t>anidaremos las instrucciones dentro del callback </a:t>
            </a:r>
            <a:r>
              <a:rPr lang="en-GB" sz="1900">
                <a:solidFill>
                  <a:schemeClr val="dk1"/>
                </a:solidFill>
                <a:highlight>
                  <a:schemeClr val="lt1"/>
                </a:highlight>
                <a:latin typeface="Helvetica Neue Light"/>
                <a:ea typeface="Helvetica Neue Light"/>
                <a:cs typeface="Helvetica Neue Light"/>
                <a:sym typeface="Helvetica Neue Light"/>
              </a:rPr>
              <a:t>de la siguiente manera:</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31" name="Google Shape;531;p81"/>
          <p:cNvSpPr txBox="1"/>
          <p:nvPr/>
        </p:nvSpPr>
        <p:spPr>
          <a:xfrm>
            <a:off x="844075" y="2279200"/>
            <a:ext cx="4264200" cy="10044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GB" sz="1050">
                <a:solidFill>
                  <a:srgbClr val="DCDCAA"/>
                </a:solidFill>
                <a:highlight>
                  <a:srgbClr val="1E1E1E"/>
                </a:highlight>
                <a:latin typeface="Courier New"/>
                <a:ea typeface="Courier New"/>
                <a:cs typeface="Courier New"/>
                <a:sym typeface="Courier New"/>
              </a:rPr>
              <a:t>escribirArchivo</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'hola mundo'</a:t>
            </a:r>
            <a:r>
              <a:rPr lang="en-GB" sz="1050">
                <a:solidFill>
                  <a:srgbClr val="D4D4D4"/>
                </a:solidFill>
                <a:highlight>
                  <a:srgbClr val="1E1E1E"/>
                </a:highlight>
                <a:latin typeface="Courier New"/>
                <a:ea typeface="Courier New"/>
                <a:cs typeface="Courier New"/>
                <a:sym typeface="Courier New"/>
              </a:rPr>
              <a:t>, () </a:t>
            </a:r>
            <a:r>
              <a:rPr lang="en-GB" sz="1050">
                <a:solidFill>
                  <a:srgbClr val="569CD6"/>
                </a:solidFill>
                <a:highlight>
                  <a:srgbClr val="1E1E1E"/>
                </a:highlight>
                <a:latin typeface="Courier New"/>
                <a:ea typeface="Courier New"/>
                <a:cs typeface="Courier New"/>
                <a:sym typeface="Courier New"/>
              </a:rPr>
              <a:t>=&gt;</a:t>
            </a:r>
            <a:r>
              <a:rPr lang="en-GB" sz="1050">
                <a:solidFill>
                  <a:srgbClr val="D4D4D4"/>
                </a:solidFill>
                <a:highlight>
                  <a:srgbClr val="1E1E1E"/>
                </a:highlight>
                <a:latin typeface="Courier New"/>
                <a:ea typeface="Courier New"/>
                <a:cs typeface="Courier New"/>
                <a:sym typeface="Courier New"/>
              </a:rPr>
              <a:t>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  </a:t>
            </a:r>
            <a:r>
              <a:rPr lang="en-GB" sz="1050">
                <a:solidFill>
                  <a:srgbClr val="9CDCFE"/>
                </a:solidFill>
                <a:highlight>
                  <a:srgbClr val="1E1E1E"/>
                </a:highlight>
                <a:latin typeface="Courier New"/>
                <a:ea typeface="Courier New"/>
                <a:cs typeface="Courier New"/>
                <a:sym typeface="Courier New"/>
              </a:rPr>
              <a:t>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'terminé de escribir el archivo'</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9CDCFE"/>
                </a:solidFill>
                <a:highlight>
                  <a:srgbClr val="1E1E1E"/>
                </a:highlight>
                <a:latin typeface="Courier New"/>
                <a:ea typeface="Courier New"/>
                <a:cs typeface="Courier New"/>
                <a:sym typeface="Courier New"/>
              </a:rPr>
              <a:t>  console</a:t>
            </a:r>
            <a:r>
              <a:rPr lang="en-GB" sz="1050">
                <a:solidFill>
                  <a:srgbClr val="D4D4D4"/>
                </a:solidFill>
                <a:highlight>
                  <a:srgbClr val="1E1E1E"/>
                </a:highlight>
                <a:latin typeface="Courier New"/>
                <a:ea typeface="Courier New"/>
                <a:cs typeface="Courier New"/>
                <a:sym typeface="Courier New"/>
              </a:rPr>
              <a:t>.</a:t>
            </a:r>
            <a:r>
              <a:rPr lang="en-GB" sz="1050">
                <a:solidFill>
                  <a:srgbClr val="DCDCAA"/>
                </a:solidFill>
                <a:highlight>
                  <a:srgbClr val="1E1E1E"/>
                </a:highlight>
                <a:latin typeface="Courier New"/>
                <a:ea typeface="Courier New"/>
                <a:cs typeface="Courier New"/>
                <a:sym typeface="Courier New"/>
              </a:rPr>
              <a:t>log</a:t>
            </a:r>
            <a:r>
              <a:rPr lang="en-GB" sz="1050">
                <a:solidFill>
                  <a:srgbClr val="D4D4D4"/>
                </a:solidFill>
                <a:highlight>
                  <a:srgbClr val="1E1E1E"/>
                </a:highlight>
                <a:latin typeface="Courier New"/>
                <a:ea typeface="Courier New"/>
                <a:cs typeface="Courier New"/>
                <a:sym typeface="Courier New"/>
              </a:rPr>
              <a:t>(</a:t>
            </a:r>
            <a:r>
              <a:rPr lang="en-GB" sz="1050">
                <a:solidFill>
                  <a:srgbClr val="CE9178"/>
                </a:solidFill>
                <a:highlight>
                  <a:srgbClr val="1E1E1E"/>
                </a:highlight>
                <a:latin typeface="Courier New"/>
                <a:ea typeface="Courier New"/>
                <a:cs typeface="Courier New"/>
                <a:sym typeface="Courier New"/>
              </a:rPr>
              <a:t>'fin del programa'</a:t>
            </a:r>
            <a:r>
              <a:rPr lang="en-GB" sz="1050">
                <a:solidFill>
                  <a:srgbClr val="D4D4D4"/>
                </a:solidFill>
                <a:highlight>
                  <a:srgbClr val="1E1E1E"/>
                </a:highlight>
                <a:latin typeface="Courier New"/>
                <a:ea typeface="Courier New"/>
                <a:cs typeface="Courier New"/>
                <a:sym typeface="Courier New"/>
              </a:rPr>
              <a:t>)</a:t>
            </a:r>
            <a:endParaRPr sz="10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5" name="Shape 535"/>
        <p:cNvGrpSpPr/>
        <p:nvPr/>
      </p:nvGrpSpPr>
      <p:grpSpPr>
        <a:xfrm>
          <a:off x="0" y="0"/>
          <a:ext cx="0" cy="0"/>
          <a:chOff x="0" y="0"/>
          <a:chExt cx="0" cy="0"/>
        </a:xfrm>
      </p:grpSpPr>
      <p:sp>
        <p:nvSpPr>
          <p:cNvPr id="536" name="Google Shape;536;p82"/>
          <p:cNvSpPr txBox="1"/>
          <p:nvPr/>
        </p:nvSpPr>
        <p:spPr>
          <a:xfrm>
            <a:off x="1025250" y="1833175"/>
            <a:ext cx="70935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Timers</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40" name="Shape 540"/>
        <p:cNvGrpSpPr/>
        <p:nvPr/>
      </p:nvGrpSpPr>
      <p:grpSpPr>
        <a:xfrm>
          <a:off x="0" y="0"/>
          <a:ext cx="0" cy="0"/>
          <a:chOff x="0" y="0"/>
          <a:chExt cx="0" cy="0"/>
        </a:xfrm>
      </p:grpSpPr>
      <p:sp>
        <p:nvSpPr>
          <p:cNvPr id="541" name="Google Shape;541;p83"/>
          <p:cNvSpPr txBox="1"/>
          <p:nvPr/>
        </p:nvSpPr>
        <p:spPr>
          <a:xfrm>
            <a:off x="1644450" y="1931600"/>
            <a:ext cx="5855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setTimeout</a:t>
            </a:r>
            <a:endParaRPr i="1" sz="3600">
              <a:solidFill>
                <a:srgbClr val="121212"/>
              </a:solidFill>
              <a:latin typeface="Anton"/>
              <a:ea typeface="Anton"/>
              <a:cs typeface="Anton"/>
              <a:sym typeface="Anton"/>
            </a:endParaRPr>
          </a:p>
        </p:txBody>
      </p:sp>
      <p:pic>
        <p:nvPicPr>
          <p:cNvPr id="542" name="Google Shape;542;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46" name="Shape 546"/>
        <p:cNvGrpSpPr/>
        <p:nvPr/>
      </p:nvGrpSpPr>
      <p:grpSpPr>
        <a:xfrm>
          <a:off x="0" y="0"/>
          <a:ext cx="0" cy="0"/>
          <a:chOff x="0" y="0"/>
          <a:chExt cx="0" cy="0"/>
        </a:xfrm>
      </p:grpSpPr>
      <p:sp>
        <p:nvSpPr>
          <p:cNvPr id="547" name="Google Shape;547;p84"/>
          <p:cNvSpPr txBox="1"/>
          <p:nvPr/>
        </p:nvSpPr>
        <p:spPr>
          <a:xfrm>
            <a:off x="1514000" y="131325"/>
            <a:ext cx="5565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setTimeout </a:t>
            </a:r>
            <a:endParaRPr i="1" sz="4000">
              <a:latin typeface="Anton"/>
              <a:ea typeface="Anton"/>
              <a:cs typeface="Anton"/>
              <a:sym typeface="Anton"/>
            </a:endParaRPr>
          </a:p>
        </p:txBody>
      </p:sp>
      <p:sp>
        <p:nvSpPr>
          <p:cNvPr id="548" name="Google Shape;548;p84"/>
          <p:cNvSpPr txBox="1"/>
          <p:nvPr/>
        </p:nvSpPr>
        <p:spPr>
          <a:xfrm>
            <a:off x="539800" y="1262375"/>
            <a:ext cx="8002200" cy="1611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onsolas"/>
              <a:buChar char="❏"/>
            </a:pPr>
            <a:r>
              <a:rPr b="1" i="1" lang="en-GB" sz="1800">
                <a:latin typeface="Consolas"/>
                <a:ea typeface="Consolas"/>
                <a:cs typeface="Consolas"/>
                <a:sym typeface="Consolas"/>
              </a:rPr>
              <a:t>setTimeout(function, milliseconds, param1, param2, ...)</a:t>
            </a:r>
            <a:endParaRPr b="1" i="1" sz="1800">
              <a:latin typeface="Consolas"/>
              <a:ea typeface="Consolas"/>
              <a:cs typeface="Consolas"/>
              <a:sym typeface="Consolas"/>
            </a:endParaRPr>
          </a:p>
          <a:p>
            <a:pPr indent="-342900" lvl="0" marL="9144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Es una función nativa, no hace falta importarla.</a:t>
            </a:r>
            <a:endParaRPr sz="1800">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La función </a:t>
            </a:r>
            <a:r>
              <a:rPr i="1" lang="en-GB" sz="1800">
                <a:latin typeface="Consolas"/>
                <a:ea typeface="Consolas"/>
                <a:cs typeface="Consolas"/>
                <a:sym typeface="Consolas"/>
              </a:rPr>
              <a:t>setTimeout()</a:t>
            </a:r>
            <a:r>
              <a:rPr lang="en-GB" sz="1800">
                <a:latin typeface="Helvetica Neue Light"/>
                <a:ea typeface="Helvetica Neue Light"/>
                <a:cs typeface="Helvetica Neue Light"/>
                <a:sym typeface="Helvetica Neue Light"/>
              </a:rPr>
              <a:t> recibe un callback, y lo ejecuta después de un número específico de milisegundos.</a:t>
            </a:r>
            <a:endParaRPr sz="1800">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Trabaja sobre un modelo asincrónico no bloqueante.</a:t>
            </a:r>
            <a:endParaRPr sz="1800">
              <a:latin typeface="Helvetica Neue Light"/>
              <a:ea typeface="Helvetica Neue Light"/>
              <a:cs typeface="Helvetica Neue Light"/>
              <a:sym typeface="Helvetica Neue Light"/>
            </a:endParaRPr>
          </a:p>
        </p:txBody>
      </p:sp>
      <p:pic>
        <p:nvPicPr>
          <p:cNvPr id="549" name="Google Shape;549;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0" name="Google Shape;550;p84"/>
          <p:cNvPicPr preferRelativeResize="0"/>
          <p:nvPr/>
        </p:nvPicPr>
        <p:blipFill>
          <a:blip r:embed="rId4">
            <a:alphaModFix/>
          </a:blip>
          <a:stretch>
            <a:fillRect/>
          </a:stretch>
        </p:blipFill>
        <p:spPr>
          <a:xfrm>
            <a:off x="615476" y="207522"/>
            <a:ext cx="832125" cy="854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1400" scaled="0"/>
        </a:gradFill>
      </p:bgPr>
    </p:bg>
    <p:spTree>
      <p:nvGrpSpPr>
        <p:cNvPr id="554" name="Shape 554"/>
        <p:cNvGrpSpPr/>
        <p:nvPr/>
      </p:nvGrpSpPr>
      <p:grpSpPr>
        <a:xfrm>
          <a:off x="0" y="0"/>
          <a:ext cx="0" cy="0"/>
          <a:chOff x="0" y="0"/>
          <a:chExt cx="0" cy="0"/>
        </a:xfrm>
      </p:grpSpPr>
      <p:sp>
        <p:nvSpPr>
          <p:cNvPr id="555" name="Google Shape;555;p85"/>
          <p:cNvSpPr txBox="1"/>
          <p:nvPr/>
        </p:nvSpPr>
        <p:spPr>
          <a:xfrm>
            <a:off x="1644450" y="1931600"/>
            <a:ext cx="5855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setInterval</a:t>
            </a:r>
            <a:endParaRPr i="1" sz="3600">
              <a:solidFill>
                <a:srgbClr val="121212"/>
              </a:solidFill>
              <a:latin typeface="Anton"/>
              <a:ea typeface="Anton"/>
              <a:cs typeface="Anton"/>
              <a:sym typeface="Anton"/>
            </a:endParaRPr>
          </a:p>
        </p:txBody>
      </p:sp>
      <p:pic>
        <p:nvPicPr>
          <p:cNvPr id="556" name="Google Shape;556;p8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146" name="Shape 146"/>
        <p:cNvGrpSpPr/>
        <p:nvPr/>
      </p:nvGrpSpPr>
      <p:grpSpPr>
        <a:xfrm>
          <a:off x="0" y="0"/>
          <a:ext cx="0" cy="0"/>
          <a:chOff x="0" y="0"/>
          <a:chExt cx="0" cy="0"/>
        </a:xfrm>
      </p:grpSpPr>
      <p:sp>
        <p:nvSpPr>
          <p:cNvPr id="147" name="Google Shape;147;p32"/>
          <p:cNvSpPr txBox="1"/>
          <p:nvPr/>
        </p:nvSpPr>
        <p:spPr>
          <a:xfrm>
            <a:off x="1662875" y="444000"/>
            <a:ext cx="5818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Funciones en Javascript</a:t>
            </a:r>
            <a:endParaRPr i="1" sz="3600">
              <a:latin typeface="Anton"/>
              <a:ea typeface="Anton"/>
              <a:cs typeface="Anton"/>
              <a:sym typeface="Anton"/>
            </a:endParaRPr>
          </a:p>
        </p:txBody>
      </p:sp>
      <p:pic>
        <p:nvPicPr>
          <p:cNvPr id="148" name="Google Shape;148;p3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9" name="Google Shape;149;p32"/>
          <p:cNvPicPr preferRelativeResize="0"/>
          <p:nvPr/>
        </p:nvPicPr>
        <p:blipFill>
          <a:blip r:embed="rId4">
            <a:alphaModFix/>
          </a:blip>
          <a:stretch>
            <a:fillRect/>
          </a:stretch>
        </p:blipFill>
        <p:spPr>
          <a:xfrm>
            <a:off x="1662885" y="1427275"/>
            <a:ext cx="5818230" cy="3232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60" name="Shape 560"/>
        <p:cNvGrpSpPr/>
        <p:nvPr/>
      </p:nvGrpSpPr>
      <p:grpSpPr>
        <a:xfrm>
          <a:off x="0" y="0"/>
          <a:ext cx="0" cy="0"/>
          <a:chOff x="0" y="0"/>
          <a:chExt cx="0" cy="0"/>
        </a:xfrm>
      </p:grpSpPr>
      <p:sp>
        <p:nvSpPr>
          <p:cNvPr id="561" name="Google Shape;561;p86"/>
          <p:cNvSpPr txBox="1"/>
          <p:nvPr/>
        </p:nvSpPr>
        <p:spPr>
          <a:xfrm>
            <a:off x="1514000" y="131325"/>
            <a:ext cx="55659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setInterval</a:t>
            </a:r>
            <a:endParaRPr i="1" sz="4000">
              <a:latin typeface="Anton"/>
              <a:ea typeface="Anton"/>
              <a:cs typeface="Anton"/>
              <a:sym typeface="Anton"/>
            </a:endParaRPr>
          </a:p>
        </p:txBody>
      </p:sp>
      <p:sp>
        <p:nvSpPr>
          <p:cNvPr id="562" name="Google Shape;562;p86"/>
          <p:cNvSpPr txBox="1"/>
          <p:nvPr/>
        </p:nvSpPr>
        <p:spPr>
          <a:xfrm>
            <a:off x="539800" y="1222075"/>
            <a:ext cx="8002200" cy="38733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Consolas"/>
              <a:buChar char="❏"/>
            </a:pPr>
            <a:r>
              <a:rPr b="1" i="1" lang="en-GB" sz="1800">
                <a:latin typeface="Consolas"/>
                <a:ea typeface="Consolas"/>
                <a:cs typeface="Consolas"/>
                <a:sym typeface="Consolas"/>
              </a:rPr>
              <a:t>setInterval(cb, milliseconds, param1, param2, ...): Object</a:t>
            </a:r>
            <a:endParaRPr b="1" i="1" sz="1800">
              <a:latin typeface="Consolas"/>
              <a:ea typeface="Consolas"/>
              <a:cs typeface="Consolas"/>
              <a:sym typeface="Consolas"/>
            </a:endParaRPr>
          </a:p>
          <a:p>
            <a:pPr indent="-342900" lvl="0" marL="914400" rtl="0" algn="l">
              <a:lnSpc>
                <a:spcPct val="115000"/>
              </a:lnSpc>
              <a:spcBef>
                <a:spcPts val="0"/>
              </a:spcBef>
              <a:spcAft>
                <a:spcPts val="0"/>
              </a:spcAft>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Es una función nativa, no hace falta importarla.</a:t>
            </a:r>
            <a:endParaRPr sz="1800">
              <a:solidFill>
                <a:schemeClr val="dk1"/>
              </a:solidFill>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SzPts val="1800"/>
              <a:buFont typeface="Helvetica Neue Light"/>
              <a:buChar char="➢"/>
            </a:pPr>
            <a:r>
              <a:rPr lang="en-GB" sz="1800">
                <a:latin typeface="Helvetica Neue Light"/>
                <a:ea typeface="Helvetica Neue Light"/>
                <a:cs typeface="Helvetica Neue Light"/>
                <a:sym typeface="Helvetica Neue Light"/>
              </a:rPr>
              <a:t>La función </a:t>
            </a:r>
            <a:r>
              <a:rPr i="1" lang="en-GB" sz="1800">
                <a:latin typeface="Consolas"/>
                <a:ea typeface="Consolas"/>
                <a:cs typeface="Consolas"/>
                <a:sym typeface="Consolas"/>
              </a:rPr>
              <a:t>setInterval()</a:t>
            </a:r>
            <a:r>
              <a:rPr lang="en-GB" sz="1800">
                <a:latin typeface="Helvetica Neue Light"/>
                <a:ea typeface="Helvetica Neue Light"/>
                <a:cs typeface="Helvetica Neue Light"/>
                <a:sym typeface="Helvetica Neue Light"/>
              </a:rPr>
              <a:t> también recibe un callback, pero a diferencia de </a:t>
            </a:r>
            <a:r>
              <a:rPr lang="en-GB" sz="1800">
                <a:latin typeface="Consolas"/>
                <a:ea typeface="Consolas"/>
                <a:cs typeface="Consolas"/>
                <a:sym typeface="Consolas"/>
              </a:rPr>
              <a:t>setTimeout()</a:t>
            </a:r>
            <a:r>
              <a:rPr lang="en-GB" sz="1800">
                <a:latin typeface="Helvetica Neue Light"/>
                <a:ea typeface="Helvetica Neue Light"/>
                <a:cs typeface="Helvetica Neue Light"/>
                <a:sym typeface="Helvetica Neue Light"/>
              </a:rPr>
              <a:t> lo ejecuta una y otra vez cada vez que se cumple la cantidad de milisegundos indicada.</a:t>
            </a:r>
            <a:endParaRPr sz="1800">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Trabaja sobre un modelo asincrónico no bloqueante.</a:t>
            </a:r>
            <a:endParaRPr sz="1800">
              <a:solidFill>
                <a:schemeClr val="dk1"/>
              </a:solidFill>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método </a:t>
            </a:r>
            <a:r>
              <a:rPr i="1" lang="en-GB" sz="1800">
                <a:solidFill>
                  <a:schemeClr val="dk1"/>
                </a:solidFill>
                <a:latin typeface="Consolas"/>
                <a:ea typeface="Consolas"/>
                <a:cs typeface="Consolas"/>
                <a:sym typeface="Consolas"/>
              </a:rPr>
              <a:t>setInterval()</a:t>
            </a:r>
            <a:r>
              <a:rPr lang="en-GB" sz="1800">
                <a:solidFill>
                  <a:schemeClr val="dk1"/>
                </a:solidFill>
                <a:latin typeface="Helvetica Neue Light"/>
                <a:ea typeface="Helvetica Neue Light"/>
                <a:cs typeface="Helvetica Neue Light"/>
                <a:sym typeface="Helvetica Neue Light"/>
              </a:rPr>
              <a:t> continuará llamando al callback hasta que se llame a </a:t>
            </a:r>
            <a:r>
              <a:rPr lang="en-GB" sz="1800">
                <a:solidFill>
                  <a:schemeClr val="dk1"/>
                </a:solidFill>
                <a:latin typeface="Consolas"/>
                <a:ea typeface="Consolas"/>
                <a:cs typeface="Consolas"/>
                <a:sym typeface="Consolas"/>
              </a:rPr>
              <a:t>clearInterval()</a:t>
            </a:r>
            <a:r>
              <a:rPr lang="en-GB" sz="1800">
                <a:solidFill>
                  <a:schemeClr val="dk1"/>
                </a:solidFill>
                <a:latin typeface="Helvetica Neue Light"/>
                <a:ea typeface="Helvetica Neue Light"/>
                <a:cs typeface="Helvetica Neue Light"/>
                <a:sym typeface="Helvetica Neue Light"/>
              </a:rPr>
              <a:t> o se cierre la ventana.</a:t>
            </a:r>
            <a:endParaRPr sz="1800">
              <a:solidFill>
                <a:schemeClr val="dk1"/>
              </a:solidFill>
              <a:latin typeface="Helvetica Neue Light"/>
              <a:ea typeface="Helvetica Neue Light"/>
              <a:cs typeface="Helvetica Neue Light"/>
              <a:sym typeface="Helvetica Neue Light"/>
            </a:endParaRPr>
          </a:p>
          <a:p>
            <a:pPr indent="-342900" lvl="0" marL="914400" rtl="0" algn="l">
              <a:lnSpc>
                <a:spcPct val="115000"/>
              </a:lnSpc>
              <a:spcBef>
                <a:spcPts val="0"/>
              </a:spcBef>
              <a:spcAft>
                <a:spcPts val="0"/>
              </a:spcAft>
              <a:buClr>
                <a:schemeClr val="dk1"/>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El objeto devuelto por </a:t>
            </a:r>
            <a:r>
              <a:rPr lang="en-GB" sz="1800">
                <a:solidFill>
                  <a:schemeClr val="dk1"/>
                </a:solidFill>
                <a:latin typeface="Consolas"/>
                <a:ea typeface="Consolas"/>
                <a:cs typeface="Consolas"/>
                <a:sym typeface="Consolas"/>
              </a:rPr>
              <a:t>setInterval()</a:t>
            </a:r>
            <a:r>
              <a:rPr lang="en-GB" sz="1800">
                <a:solidFill>
                  <a:schemeClr val="dk1"/>
                </a:solidFill>
                <a:latin typeface="Helvetica Neue Light"/>
                <a:ea typeface="Helvetica Neue Light"/>
                <a:cs typeface="Helvetica Neue Light"/>
                <a:sym typeface="Helvetica Neue Light"/>
              </a:rPr>
              <a:t> se usa como argumento para llamar a la función </a:t>
            </a:r>
            <a:r>
              <a:rPr lang="en-GB" sz="1800">
                <a:solidFill>
                  <a:schemeClr val="dk1"/>
                </a:solidFill>
                <a:latin typeface="Consolas"/>
                <a:ea typeface="Consolas"/>
                <a:cs typeface="Consolas"/>
                <a:sym typeface="Consolas"/>
              </a:rPr>
              <a:t>clearInterval()</a:t>
            </a:r>
            <a:r>
              <a:rPr lang="en-GB" sz="1800">
                <a:solidFill>
                  <a:schemeClr val="dk1"/>
                </a:solidFill>
                <a:latin typeface="Helvetica Neue Light"/>
                <a:ea typeface="Helvetica Neue Light"/>
                <a:cs typeface="Helvetica Neue Light"/>
                <a:sym typeface="Helvetica Neue Light"/>
              </a:rPr>
              <a:t>.</a:t>
            </a:r>
            <a:endParaRPr sz="1800">
              <a:latin typeface="Helvetica Neue Light"/>
              <a:ea typeface="Helvetica Neue Light"/>
              <a:cs typeface="Helvetica Neue Light"/>
              <a:sym typeface="Helvetica Neue Light"/>
            </a:endParaRPr>
          </a:p>
        </p:txBody>
      </p:sp>
      <p:pic>
        <p:nvPicPr>
          <p:cNvPr id="563" name="Google Shape;563;p8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4" name="Google Shape;564;p86"/>
          <p:cNvPicPr preferRelativeResize="0"/>
          <p:nvPr/>
        </p:nvPicPr>
        <p:blipFill>
          <a:blip r:embed="rId4">
            <a:alphaModFix/>
          </a:blip>
          <a:stretch>
            <a:fillRect/>
          </a:stretch>
        </p:blipFill>
        <p:spPr>
          <a:xfrm>
            <a:off x="7156000" y="198458"/>
            <a:ext cx="1685399" cy="8548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8" name="Shape 568"/>
        <p:cNvGrpSpPr/>
        <p:nvPr/>
      </p:nvGrpSpPr>
      <p:grpSpPr>
        <a:xfrm>
          <a:off x="0" y="0"/>
          <a:ext cx="0" cy="0"/>
          <a:chOff x="0" y="0"/>
          <a:chExt cx="0" cy="0"/>
        </a:xfrm>
      </p:grpSpPr>
      <p:sp>
        <p:nvSpPr>
          <p:cNvPr id="569" name="Google Shape;569;p8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570" name="Google Shape;570;p87"/>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sp>
        <p:nvSpPr>
          <p:cNvPr id="575" name="Google Shape;575;p88"/>
          <p:cNvSpPr txBox="1"/>
          <p:nvPr/>
        </p:nvSpPr>
        <p:spPr>
          <a:xfrm>
            <a:off x="1956450" y="1253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576" name="Google Shape;576;p88"/>
          <p:cNvSpPr txBox="1"/>
          <p:nvPr/>
        </p:nvSpPr>
        <p:spPr>
          <a:xfrm>
            <a:off x="2180400" y="2242175"/>
            <a:ext cx="4783200" cy="408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a:t>
            </a:r>
            <a:r>
              <a:rPr lang="en-GB" sz="2200">
                <a:solidFill>
                  <a:srgbClr val="E0FF00"/>
                </a:solidFill>
                <a:latin typeface="Helvetica Neue Light"/>
                <a:ea typeface="Helvetica Neue Light"/>
                <a:cs typeface="Helvetica Neue Light"/>
                <a:sym typeface="Helvetica Neue Light"/>
              </a:rPr>
              <a:t>Funciones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-Ca</a:t>
            </a:r>
            <a:r>
              <a:rPr lang="en-GB" sz="2200">
                <a:solidFill>
                  <a:srgbClr val="E0FF00"/>
                </a:solidFill>
                <a:latin typeface="Helvetica Neue Light"/>
                <a:ea typeface="Helvetica Neue Light"/>
                <a:cs typeface="Helvetica Neue Light"/>
                <a:sym typeface="Helvetica Neue Light"/>
              </a:rPr>
              <a:t>llbacks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-Promesas</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-Ejecución sincrónica/asincrónica</a:t>
            </a:r>
            <a:endParaRPr sz="2200">
              <a:solidFill>
                <a:srgbClr val="E0FF00"/>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89"/>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582" name="Google Shape;582;p89"/>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86" name="Shape 586"/>
        <p:cNvGrpSpPr/>
        <p:nvPr/>
      </p:nvGrpSpPr>
      <p:grpSpPr>
        <a:xfrm>
          <a:off x="0" y="0"/>
          <a:ext cx="0" cy="0"/>
          <a:chOff x="0" y="0"/>
          <a:chExt cx="0" cy="0"/>
        </a:xfrm>
      </p:grpSpPr>
      <p:sp>
        <p:nvSpPr>
          <p:cNvPr id="587" name="Google Shape;587;p9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588" name="Google Shape;588;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3"/>
          <p:cNvSpPr txBox="1"/>
          <p:nvPr/>
        </p:nvSpPr>
        <p:spPr>
          <a:xfrm>
            <a:off x="1464125" y="470050"/>
            <a:ext cx="56661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Declaración de funciones</a:t>
            </a:r>
            <a:endParaRPr i="1" sz="3600">
              <a:latin typeface="Anton"/>
              <a:ea typeface="Anton"/>
              <a:cs typeface="Anton"/>
              <a:sym typeface="Anton"/>
            </a:endParaRPr>
          </a:p>
        </p:txBody>
      </p:sp>
      <p:pic>
        <p:nvPicPr>
          <p:cNvPr id="155" name="Google Shape;155;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56" name="Google Shape;156;p33"/>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157" name="Google Shape;157;p33"/>
          <p:cNvSpPr txBox="1"/>
          <p:nvPr/>
        </p:nvSpPr>
        <p:spPr>
          <a:xfrm>
            <a:off x="792550" y="1235650"/>
            <a:ext cx="7962000" cy="339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Las funciones en </a:t>
            </a:r>
            <a:r>
              <a:rPr lang="en-GB" sz="2000">
                <a:solidFill>
                  <a:schemeClr val="dk1"/>
                </a:solidFill>
                <a:latin typeface="Helvetica Neue Light"/>
                <a:ea typeface="Helvetica Neue Light"/>
                <a:cs typeface="Helvetica Neue Light"/>
                <a:sym typeface="Helvetica Neue Light"/>
              </a:rPr>
              <a:t>Javascript </a:t>
            </a:r>
            <a:r>
              <a:rPr lang="en-GB" sz="2000">
                <a:latin typeface="Helvetica Neue Light"/>
                <a:ea typeface="Helvetica Neue Light"/>
                <a:cs typeface="Helvetica Neue Light"/>
                <a:sym typeface="Helvetica Neue Light"/>
              </a:rPr>
              <a:t>tienen varias particularidades con respecto a otros lenguajes. Recordemos las formas para declarar una función:</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latin typeface="Helvetica Neue Light"/>
                <a:ea typeface="Helvetica Neue Light"/>
                <a:cs typeface="Helvetica Neue Light"/>
                <a:sym typeface="Helvetica Neue Light"/>
              </a:rPr>
              <a:t>Estilo clásico:  </a:t>
            </a:r>
            <a:endParaRPr i="1" sz="2000">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Clr>
                <a:schemeClr val="dk1"/>
              </a:buClr>
              <a:buSzPts val="1100"/>
              <a:buFont typeface="Arial"/>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rPr i="1" lang="en-GB" sz="2000">
                <a:latin typeface="Helvetica Neue Light"/>
                <a:ea typeface="Helvetica Neue Light"/>
                <a:cs typeface="Helvetica Neue Light"/>
                <a:sym typeface="Helvetica Neue Light"/>
              </a:rPr>
              <a:t>Llamada a la función: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args</a:t>
            </a:r>
            <a:r>
              <a:rPr lang="en-GB" sz="2000">
                <a:solidFill>
                  <a:srgbClr val="D4D4D4"/>
                </a:solidFill>
                <a:highlight>
                  <a:srgbClr val="1E1E1E"/>
                </a:highlight>
                <a:latin typeface="Courier New"/>
                <a:ea typeface="Courier New"/>
                <a:cs typeface="Courier New"/>
                <a:sym typeface="Courier New"/>
              </a:rPr>
              <a:t>) </a:t>
            </a:r>
            <a:endParaRPr sz="200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rPr lang="en-GB" sz="2000">
                <a:latin typeface="Courier New"/>
                <a:ea typeface="Courier New"/>
                <a:cs typeface="Courier New"/>
                <a:sym typeface="Courier New"/>
              </a:rPr>
              <a:t>    </a:t>
            </a:r>
            <a:endParaRPr sz="20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2000">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158" name="Google Shape;158;p33"/>
          <p:cNvSpPr txBox="1"/>
          <p:nvPr/>
        </p:nvSpPr>
        <p:spPr>
          <a:xfrm>
            <a:off x="913250" y="2836500"/>
            <a:ext cx="43098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GB" sz="2000">
                <a:solidFill>
                  <a:srgbClr val="569CD6"/>
                </a:solidFill>
                <a:highlight>
                  <a:srgbClr val="1E1E1E"/>
                </a:highlight>
                <a:latin typeface="Courier New"/>
                <a:ea typeface="Courier New"/>
                <a:cs typeface="Courier New"/>
                <a:sym typeface="Courier New"/>
              </a:rPr>
              <a:t>function</a:t>
            </a:r>
            <a:r>
              <a:rPr lang="en-GB" sz="2000">
                <a:solidFill>
                  <a:srgbClr val="D4D4D4"/>
                </a:solidFill>
                <a:highlight>
                  <a:srgbClr val="1E1E1E"/>
                </a:highlight>
                <a:latin typeface="Courier New"/>
                <a:ea typeface="Courier New"/>
                <a:cs typeface="Courier New"/>
                <a:sym typeface="Courier New"/>
              </a:rPr>
              <a:t>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  </a:t>
            </a:r>
            <a:r>
              <a:rPr lang="en-GB" sz="2000">
                <a:solidFill>
                  <a:srgbClr val="9CDCFE"/>
                </a:solidFill>
                <a:highlight>
                  <a:srgbClr val="1E1E1E"/>
                </a:highlight>
                <a:latin typeface="Courier New"/>
                <a:ea typeface="Courier New"/>
                <a:cs typeface="Courier New"/>
                <a:sym typeface="Courier New"/>
              </a:rPr>
              <a:t>console</a:t>
            </a:r>
            <a:r>
              <a:rPr lang="en-GB" sz="2000">
                <a:solidFill>
                  <a:srgbClr val="D4D4D4"/>
                </a:solidFill>
                <a:highlight>
                  <a:srgbClr val="1E1E1E"/>
                </a:highlight>
                <a:latin typeface="Courier New"/>
                <a:ea typeface="Courier New"/>
                <a:cs typeface="Courier New"/>
                <a:sym typeface="Courier New"/>
              </a:rPr>
              <a:t>.</a:t>
            </a:r>
            <a:r>
              <a:rPr lang="en-GB" sz="2000">
                <a:solidFill>
                  <a:srgbClr val="DCDCAA"/>
                </a:solidFill>
                <a:highlight>
                  <a:srgbClr val="1E1E1E"/>
                </a:highlight>
                <a:latin typeface="Courier New"/>
                <a:ea typeface="Courier New"/>
                <a:cs typeface="Courier New"/>
                <a:sym typeface="Courier New"/>
              </a:rPr>
              <a:t>log</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4"/>
          <p:cNvSpPr txBox="1"/>
          <p:nvPr/>
        </p:nvSpPr>
        <p:spPr>
          <a:xfrm>
            <a:off x="1464125" y="470050"/>
            <a:ext cx="56661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Declaración de funciones</a:t>
            </a:r>
            <a:endParaRPr i="1" sz="3600">
              <a:latin typeface="Anton"/>
              <a:ea typeface="Anton"/>
              <a:cs typeface="Anton"/>
              <a:sym typeface="Anton"/>
            </a:endParaRPr>
          </a:p>
        </p:txBody>
      </p:sp>
      <p:pic>
        <p:nvPicPr>
          <p:cNvPr id="164" name="Google Shape;164;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5" name="Google Shape;165;p34"/>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166" name="Google Shape;166;p34"/>
          <p:cNvSpPr txBox="1"/>
          <p:nvPr/>
        </p:nvSpPr>
        <p:spPr>
          <a:xfrm>
            <a:off x="308875" y="1350250"/>
            <a:ext cx="4624500" cy="322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ser </a:t>
            </a:r>
            <a:r>
              <a:rPr b="1" lang="en-GB" sz="2000">
                <a:latin typeface="Helvetica Neue"/>
                <a:ea typeface="Helvetica Neue"/>
                <a:cs typeface="Helvetica Neue"/>
                <a:sym typeface="Helvetica Neue"/>
              </a:rPr>
              <a:t>Javascript </a:t>
            </a:r>
            <a:r>
              <a:rPr lang="en-GB" sz="2000">
                <a:latin typeface="Helvetica Neue Light"/>
                <a:ea typeface="Helvetica Neue Light"/>
                <a:cs typeface="Helvetica Neue Light"/>
                <a:sym typeface="Helvetica Neue Light"/>
              </a:rPr>
              <a:t>un lenguaje que </a:t>
            </a:r>
            <a:r>
              <a:rPr b="1" lang="en-GB" sz="2000">
                <a:latin typeface="Helvetica Neue"/>
                <a:ea typeface="Helvetica Neue"/>
                <a:cs typeface="Helvetica Neue"/>
                <a:sym typeface="Helvetica Neue"/>
              </a:rPr>
              <a:t>no requiere especificar </a:t>
            </a:r>
            <a:r>
              <a:rPr lang="en-GB" sz="2000">
                <a:latin typeface="Helvetica Neue Light"/>
                <a:ea typeface="Helvetica Neue Light"/>
                <a:cs typeface="Helvetica Neue Light"/>
                <a:sym typeface="Helvetica Neue Light"/>
              </a:rPr>
              <a:t>el </a:t>
            </a:r>
            <a:r>
              <a:rPr b="1" lang="en-GB" sz="2000">
                <a:latin typeface="Helvetica Neue"/>
                <a:ea typeface="Helvetica Neue"/>
                <a:cs typeface="Helvetica Neue"/>
                <a:sym typeface="Helvetica Neue"/>
              </a:rPr>
              <a:t>tipo </a:t>
            </a:r>
            <a:r>
              <a:rPr lang="en-GB" sz="2000">
                <a:latin typeface="Helvetica Neue Light"/>
                <a:ea typeface="Helvetica Neue Light"/>
                <a:cs typeface="Helvetica Neue Light"/>
                <a:sym typeface="Helvetica Neue Light"/>
              </a:rPr>
              <a:t>de </a:t>
            </a:r>
            <a:r>
              <a:rPr b="1" lang="en-GB" sz="2000">
                <a:latin typeface="Helvetica Neue"/>
                <a:ea typeface="Helvetica Neue"/>
                <a:cs typeface="Helvetica Neue"/>
                <a:sym typeface="Helvetica Neue"/>
              </a:rPr>
              <a:t>dato </a:t>
            </a:r>
            <a:r>
              <a:rPr lang="en-GB" sz="2000">
                <a:latin typeface="Helvetica Neue Light"/>
                <a:ea typeface="Helvetica Neue Light"/>
                <a:cs typeface="Helvetica Neue Light"/>
                <a:sym typeface="Helvetica Neue Light"/>
              </a:rPr>
              <a:t>de sus </a:t>
            </a:r>
            <a:r>
              <a:rPr b="1" lang="en-GB" sz="2000">
                <a:latin typeface="Helvetica Neue"/>
                <a:ea typeface="Helvetica Neue"/>
                <a:cs typeface="Helvetica Neue"/>
                <a:sym typeface="Helvetica Neue"/>
              </a:rPr>
              <a:t>variables </a:t>
            </a:r>
            <a:r>
              <a:rPr lang="en-GB" sz="2000">
                <a:latin typeface="Helvetica Neue Light"/>
                <a:ea typeface="Helvetica Neue Light"/>
                <a:cs typeface="Helvetica Neue Light"/>
                <a:sym typeface="Helvetica Neue Light"/>
              </a:rPr>
              <a:t>(tipado dinámico), </a:t>
            </a:r>
            <a:r>
              <a:rPr b="1" lang="en-GB" sz="2000">
                <a:latin typeface="Helvetica Neue"/>
                <a:ea typeface="Helvetica Neue"/>
                <a:cs typeface="Helvetica Neue"/>
                <a:sym typeface="Helvetica Neue"/>
              </a:rPr>
              <a:t>tampoco </a:t>
            </a:r>
            <a:r>
              <a:rPr lang="en-GB" sz="2000">
                <a:latin typeface="Helvetica Neue Light"/>
                <a:ea typeface="Helvetica Neue Light"/>
                <a:cs typeface="Helvetica Neue Light"/>
                <a:sym typeface="Helvetica Neue Light"/>
              </a:rPr>
              <a:t>es necesario especificar el tipo de dato que devuelven las </a:t>
            </a:r>
            <a:r>
              <a:rPr b="1" lang="en-GB" sz="2000">
                <a:latin typeface="Helvetica Neue"/>
                <a:ea typeface="Helvetica Neue"/>
                <a:cs typeface="Helvetica Neue"/>
                <a:sym typeface="Helvetica Neue"/>
              </a:rPr>
              <a:t>funciones</a:t>
            </a:r>
            <a:r>
              <a:rPr lang="en-GB" sz="2000">
                <a:latin typeface="Helvetica Neue Light"/>
                <a:ea typeface="Helvetica Neue Light"/>
                <a:cs typeface="Helvetica Neue Light"/>
                <a:sym typeface="Helvetica Neue Light"/>
              </a:rPr>
              <a:t>, </a:t>
            </a:r>
            <a:r>
              <a:rPr b="1" lang="en-GB" sz="2000">
                <a:latin typeface="Helvetica Neue"/>
                <a:ea typeface="Helvetica Neue"/>
                <a:cs typeface="Helvetica Neue"/>
                <a:sym typeface="Helvetica Neue"/>
              </a:rPr>
              <a:t>ni </a:t>
            </a:r>
            <a:r>
              <a:rPr lang="en-GB" sz="2000">
                <a:latin typeface="Helvetica Neue Light"/>
                <a:ea typeface="Helvetica Neue Light"/>
                <a:cs typeface="Helvetica Neue Light"/>
                <a:sym typeface="Helvetica Neue Light"/>
              </a:rPr>
              <a:t>el tipo de dato de los </a:t>
            </a:r>
            <a:r>
              <a:rPr b="1" lang="en-GB" sz="2000">
                <a:latin typeface="Helvetica Neue"/>
                <a:ea typeface="Helvetica Neue"/>
                <a:cs typeface="Helvetica Neue"/>
                <a:sym typeface="Helvetica Neue"/>
              </a:rPr>
              <a:t>parámetros </a:t>
            </a:r>
            <a:r>
              <a:rPr lang="en-GB" sz="2000">
                <a:latin typeface="Helvetica Neue Light"/>
                <a:ea typeface="Helvetica Neue Light"/>
                <a:cs typeface="Helvetica Neue Light"/>
                <a:sym typeface="Helvetica Neue Light"/>
              </a:rPr>
              <a:t>que éstas reciben</a:t>
            </a:r>
            <a:endParaRPr sz="2000">
              <a:latin typeface="Helvetica Neue Light"/>
              <a:ea typeface="Helvetica Neue Light"/>
              <a:cs typeface="Helvetica Neue Light"/>
              <a:sym typeface="Helvetica Neue Light"/>
            </a:endParaRPr>
          </a:p>
        </p:txBody>
      </p:sp>
      <p:pic>
        <p:nvPicPr>
          <p:cNvPr id="167" name="Google Shape;167;p34"/>
          <p:cNvPicPr preferRelativeResize="0"/>
          <p:nvPr/>
        </p:nvPicPr>
        <p:blipFill>
          <a:blip r:embed="rId5">
            <a:alphaModFix/>
          </a:blip>
          <a:stretch>
            <a:fillRect/>
          </a:stretch>
        </p:blipFill>
        <p:spPr>
          <a:xfrm>
            <a:off x="4739125" y="1582700"/>
            <a:ext cx="4496527" cy="25094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5"/>
          <p:cNvSpPr txBox="1"/>
          <p:nvPr/>
        </p:nvSpPr>
        <p:spPr>
          <a:xfrm>
            <a:off x="582275" y="470050"/>
            <a:ext cx="7262400" cy="76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Las funciones también son</a:t>
            </a:r>
            <a:r>
              <a:rPr i="1" lang="en-GB" sz="3600">
                <a:latin typeface="Anton"/>
                <a:ea typeface="Anton"/>
                <a:cs typeface="Anton"/>
                <a:sym typeface="Anton"/>
              </a:rPr>
              <a:t> </a:t>
            </a:r>
            <a:r>
              <a:rPr i="1" lang="en-GB" sz="3600">
                <a:latin typeface="Anton"/>
                <a:ea typeface="Anton"/>
                <a:cs typeface="Anton"/>
                <a:sym typeface="Anton"/>
              </a:rPr>
              <a:t>objetos</a:t>
            </a:r>
            <a:endParaRPr i="1" sz="3600">
              <a:latin typeface="Anton"/>
              <a:ea typeface="Anton"/>
              <a:cs typeface="Anton"/>
              <a:sym typeface="Anton"/>
            </a:endParaRPr>
          </a:p>
        </p:txBody>
      </p:sp>
      <p:pic>
        <p:nvPicPr>
          <p:cNvPr id="173" name="Google Shape;173;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4" name="Google Shape;174;p35"/>
          <p:cNvPicPr preferRelativeResize="0"/>
          <p:nvPr/>
        </p:nvPicPr>
        <p:blipFill>
          <a:blip r:embed="rId4">
            <a:alphaModFix/>
          </a:blip>
          <a:stretch>
            <a:fillRect/>
          </a:stretch>
        </p:blipFill>
        <p:spPr>
          <a:xfrm>
            <a:off x="7458500" y="243775"/>
            <a:ext cx="1186525" cy="1186525"/>
          </a:xfrm>
          <a:prstGeom prst="rect">
            <a:avLst/>
          </a:prstGeom>
          <a:noFill/>
          <a:ln>
            <a:noFill/>
          </a:ln>
        </p:spPr>
      </p:pic>
      <p:sp>
        <p:nvSpPr>
          <p:cNvPr id="175" name="Google Shape;175;p35"/>
          <p:cNvSpPr txBox="1"/>
          <p:nvPr/>
        </p:nvSpPr>
        <p:spPr>
          <a:xfrm>
            <a:off x="582275" y="1350250"/>
            <a:ext cx="8062800" cy="314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a:t>
            </a:r>
            <a:r>
              <a:rPr lang="en-GB" sz="2000">
                <a:latin typeface="Helvetica Neue Light"/>
                <a:ea typeface="Helvetica Neue Light"/>
                <a:cs typeface="Helvetica Neue Light"/>
                <a:sym typeface="Helvetica Neue Light"/>
              </a:rPr>
              <a:t>n JavaScript las </a:t>
            </a:r>
            <a:r>
              <a:rPr b="1" lang="en-GB" sz="2000">
                <a:latin typeface="Helvetica Neue"/>
                <a:ea typeface="Helvetica Neue"/>
                <a:cs typeface="Helvetica Neue"/>
                <a:sym typeface="Helvetica Neue"/>
              </a:rPr>
              <a:t>funciones se comportan como objetos</a:t>
            </a:r>
            <a:r>
              <a:rPr lang="en-GB" sz="2000">
                <a:latin typeface="Helvetica Neue Light"/>
                <a:ea typeface="Helvetica Neue Light"/>
                <a:cs typeface="Helvetica Neue Light"/>
                <a:sym typeface="Helvetica Neue Light"/>
              </a:rPr>
              <a:t>: es posible asignar una declaración de función a una variable.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000">
              <a:solidFill>
                <a:srgbClr val="569CD6"/>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La podemos ejecutar de la misma forma que una función clásica.</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176" name="Google Shape;176;p35"/>
          <p:cNvSpPr txBox="1"/>
          <p:nvPr/>
        </p:nvSpPr>
        <p:spPr>
          <a:xfrm>
            <a:off x="693025" y="2462725"/>
            <a:ext cx="5381400" cy="1328100"/>
          </a:xfrm>
          <a:prstGeom prst="rect">
            <a:avLst/>
          </a:prstGeom>
          <a:solidFill>
            <a:srgbClr val="1E1E1E"/>
          </a:solid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GB" sz="2000">
                <a:solidFill>
                  <a:srgbClr val="569CD6"/>
                </a:solidFill>
                <a:highlight>
                  <a:srgbClr val="1E1E1E"/>
                </a:highlight>
                <a:latin typeface="Courier New"/>
                <a:ea typeface="Courier New"/>
                <a:cs typeface="Courier New"/>
                <a:sym typeface="Courier New"/>
              </a:rPr>
              <a:t>const</a:t>
            </a:r>
            <a:r>
              <a:rPr lang="en-GB" sz="2000">
                <a:solidFill>
                  <a:srgbClr val="D4D4D4"/>
                </a:solidFill>
                <a:highlight>
                  <a:srgbClr val="1E1E1E"/>
                </a:highlight>
                <a:latin typeface="Courier New"/>
                <a:ea typeface="Courier New"/>
                <a:cs typeface="Courier New"/>
                <a:sym typeface="Courier New"/>
              </a:rPr>
              <a:t> </a:t>
            </a:r>
            <a:r>
              <a:rPr lang="en-GB" sz="2000">
                <a:solidFill>
                  <a:srgbClr val="DCDCAA"/>
                </a:solidFill>
                <a:highlight>
                  <a:srgbClr val="1E1E1E"/>
                </a:highlight>
                <a:latin typeface="Courier New"/>
                <a:ea typeface="Courier New"/>
                <a:cs typeface="Courier New"/>
                <a:sym typeface="Courier New"/>
              </a:rPr>
              <a:t>mostrar</a:t>
            </a:r>
            <a:r>
              <a:rPr lang="en-GB" sz="2000">
                <a:solidFill>
                  <a:srgbClr val="D4D4D4"/>
                </a:solidFill>
                <a:highlight>
                  <a:srgbClr val="1E1E1E"/>
                </a:highlight>
                <a:latin typeface="Courier New"/>
                <a:ea typeface="Courier New"/>
                <a:cs typeface="Courier New"/>
                <a:sym typeface="Courier New"/>
              </a:rPr>
              <a:t> = </a:t>
            </a:r>
            <a:r>
              <a:rPr lang="en-GB" sz="2000">
                <a:solidFill>
                  <a:srgbClr val="569CD6"/>
                </a:solidFill>
                <a:highlight>
                  <a:srgbClr val="1E1E1E"/>
                </a:highlight>
                <a:latin typeface="Courier New"/>
                <a:ea typeface="Courier New"/>
                <a:cs typeface="Courier New"/>
                <a:sym typeface="Courier New"/>
              </a:rPr>
              <a:t>function</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 {</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2000">
                <a:solidFill>
                  <a:srgbClr val="D4D4D4"/>
                </a:solidFill>
                <a:highlight>
                  <a:srgbClr val="1E1E1E"/>
                </a:highlight>
                <a:latin typeface="Courier New"/>
                <a:ea typeface="Courier New"/>
                <a:cs typeface="Courier New"/>
                <a:sym typeface="Courier New"/>
              </a:rPr>
              <a:t>  </a:t>
            </a:r>
            <a:r>
              <a:rPr lang="en-GB" sz="2000">
                <a:solidFill>
                  <a:srgbClr val="9CDCFE"/>
                </a:solidFill>
                <a:highlight>
                  <a:srgbClr val="1E1E1E"/>
                </a:highlight>
                <a:latin typeface="Courier New"/>
                <a:ea typeface="Courier New"/>
                <a:cs typeface="Courier New"/>
                <a:sym typeface="Courier New"/>
              </a:rPr>
              <a:t>console</a:t>
            </a:r>
            <a:r>
              <a:rPr lang="en-GB" sz="2000">
                <a:solidFill>
                  <a:srgbClr val="D4D4D4"/>
                </a:solidFill>
                <a:highlight>
                  <a:srgbClr val="1E1E1E"/>
                </a:highlight>
                <a:latin typeface="Courier New"/>
                <a:ea typeface="Courier New"/>
                <a:cs typeface="Courier New"/>
                <a:sym typeface="Courier New"/>
              </a:rPr>
              <a:t>.</a:t>
            </a:r>
            <a:r>
              <a:rPr lang="en-GB" sz="2000">
                <a:solidFill>
                  <a:srgbClr val="DCDCAA"/>
                </a:solidFill>
                <a:highlight>
                  <a:srgbClr val="1E1E1E"/>
                </a:highlight>
                <a:latin typeface="Courier New"/>
                <a:ea typeface="Courier New"/>
                <a:cs typeface="Courier New"/>
                <a:sym typeface="Courier New"/>
              </a:rPr>
              <a:t>log</a:t>
            </a:r>
            <a:r>
              <a:rPr lang="en-GB" sz="2000">
                <a:solidFill>
                  <a:srgbClr val="D4D4D4"/>
                </a:solidFill>
                <a:highlight>
                  <a:srgbClr val="1E1E1E"/>
                </a:highlight>
                <a:latin typeface="Courier New"/>
                <a:ea typeface="Courier New"/>
                <a:cs typeface="Courier New"/>
                <a:sym typeface="Courier New"/>
              </a:rPr>
              <a:t>(</a:t>
            </a:r>
            <a:r>
              <a:rPr lang="en-GB" sz="2000">
                <a:solidFill>
                  <a:srgbClr val="9CDCFE"/>
                </a:solidFill>
                <a:highlight>
                  <a:srgbClr val="1E1E1E"/>
                </a:highlight>
                <a:latin typeface="Courier New"/>
                <a:ea typeface="Courier New"/>
                <a:cs typeface="Courier New"/>
                <a:sym typeface="Courier New"/>
              </a:rPr>
              <a:t>params</a:t>
            </a:r>
            <a:r>
              <a:rPr lang="en-GB" sz="2000">
                <a:solidFill>
                  <a:srgbClr val="D4D4D4"/>
                </a:solidFill>
                <a:highlight>
                  <a:srgbClr val="1E1E1E"/>
                </a:highlight>
                <a:latin typeface="Courier New"/>
                <a:ea typeface="Courier New"/>
                <a:cs typeface="Courier New"/>
                <a:sym typeface="Courier New"/>
              </a:rPr>
              <a:t>)</a:t>
            </a:r>
            <a:endParaRPr sz="200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2000">
                <a:solidFill>
                  <a:srgbClr val="D4D4D4"/>
                </a:solidFill>
                <a:highlight>
                  <a:srgbClr val="1E1E1E"/>
                </a:highlight>
                <a:latin typeface="Courier New"/>
                <a:ea typeface="Courier New"/>
                <a:cs typeface="Courier New"/>
                <a:sym typeface="Courier New"/>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